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6" r:id="rId1"/>
  </p:sldMasterIdLst>
  <p:notesMasterIdLst>
    <p:notesMasterId r:id="rId32"/>
  </p:notesMasterIdLst>
  <p:sldIdLst>
    <p:sldId id="263" r:id="rId2"/>
    <p:sldId id="293" r:id="rId3"/>
    <p:sldId id="294" r:id="rId4"/>
    <p:sldId id="295" r:id="rId5"/>
    <p:sldId id="296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28" r:id="rId30"/>
    <p:sldId id="319" r:id="rId3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AF4"/>
    <a:srgbClr val="FFFFFF"/>
    <a:srgbClr val="2B216D"/>
    <a:srgbClr val="929292"/>
    <a:srgbClr val="0505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716" autoAdjust="0"/>
    <p:restoredTop sz="94538"/>
  </p:normalViewPr>
  <p:slideViewPr>
    <p:cSldViewPr snapToGrid="0" snapToObjects="1">
      <p:cViewPr>
        <p:scale>
          <a:sx n="49" d="100"/>
          <a:sy n="49" d="100"/>
        </p:scale>
        <p:origin x="-1152" y="-17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52A4A38-EA46-4480-9C12-9424D4AE44D4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D53785B-3E1F-4B88-9955-EA60386C5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tif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5272088"/>
            <a:ext cx="378936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6">
            <a:extLst>
              <a:ext uri="{FF2B5EF4-FFF2-40B4-BE49-F238E27FC236}"/>
            </a:extLst>
          </p:cNvPr>
          <p:cNvSpPr/>
          <p:nvPr userDrawn="1"/>
        </p:nvSpPr>
        <p:spPr>
          <a:xfrm>
            <a:off x="3865563" y="4524375"/>
            <a:ext cx="8326437" cy="2333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42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9967913" y="6464300"/>
            <a:ext cx="2044700" cy="21431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+mn-lt"/>
                <a:cs typeface="+mn-cs"/>
              </a:rPr>
              <a:t>DiSC® is a registered trademark of Wiley.</a:t>
            </a:r>
          </a:p>
        </p:txBody>
      </p:sp>
      <p:sp>
        <p:nvSpPr>
          <p:cNvPr id="8" name="TextBox 8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1537950" y="6232525"/>
            <a:ext cx="412750" cy="2460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n-lt"/>
                <a:cs typeface="+mn-cs"/>
              </a:rPr>
              <a:t>p</a:t>
            </a:r>
            <a:fld id="{D112DFC4-241B-495A-A340-7F26B7A81E48}" type="slidenum">
              <a:rPr lang="en-US" sz="10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 err="1">
              <a:latin typeface="+mn-lt"/>
              <a:cs typeface="+mn-cs"/>
            </a:endParaRPr>
          </a:p>
        </p:txBody>
      </p:sp>
      <p:sp>
        <p:nvSpPr>
          <p:cNvPr id="46" name="Picture Placeholder 45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149516"/>
          </a:xfrm>
          <a:custGeom>
            <a:avLst/>
            <a:gdLst>
              <a:gd name="connsiteX0" fmla="*/ 0 w 12192000"/>
              <a:gd name="connsiteY0" fmla="*/ 0 h 5149516"/>
              <a:gd name="connsiteX1" fmla="*/ 12192000 w 12192000"/>
              <a:gd name="connsiteY1" fmla="*/ 0 h 5149516"/>
              <a:gd name="connsiteX2" fmla="*/ 12192000 w 12192000"/>
              <a:gd name="connsiteY2" fmla="*/ 4484914 h 5149516"/>
              <a:gd name="connsiteX3" fmla="*/ 3866146 w 12192000"/>
              <a:gd name="connsiteY3" fmla="*/ 4484914 h 5149516"/>
              <a:gd name="connsiteX4" fmla="*/ 3866146 w 12192000"/>
              <a:gd name="connsiteY4" fmla="*/ 5149516 h 5149516"/>
              <a:gd name="connsiteX5" fmla="*/ 0 w 12192000"/>
              <a:gd name="connsiteY5" fmla="*/ 5149516 h 51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149516">
                <a:moveTo>
                  <a:pt x="0" y="0"/>
                </a:moveTo>
                <a:lnTo>
                  <a:pt x="12192000" y="0"/>
                </a:lnTo>
                <a:lnTo>
                  <a:pt x="12192000" y="4484914"/>
                </a:lnTo>
                <a:lnTo>
                  <a:pt x="3866146" y="4484914"/>
                </a:lnTo>
                <a:lnTo>
                  <a:pt x="3866146" y="5149516"/>
                </a:lnTo>
                <a:lnTo>
                  <a:pt x="0" y="5149516"/>
                </a:lnTo>
                <a:close/>
              </a:path>
            </a:pathLst>
          </a:custGeom>
          <a:solidFill>
            <a:schemeClr val="tx1"/>
          </a:solidFill>
        </p:spPr>
        <p:txBody>
          <a:bodyPr bIns="1097280" rtlCol="0" anchor="ctr">
            <a:noAutofit/>
          </a:bodyPr>
          <a:lstStyle>
            <a:lvl1pPr algn="ctr">
              <a:defRPr sz="2400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7532" y="4814635"/>
            <a:ext cx="8065697" cy="876300"/>
          </a:xfrm>
          <a:ln>
            <a:noFill/>
          </a:ln>
        </p:spPr>
        <p:txBody>
          <a:bodyPr/>
          <a:lstStyle>
            <a:lvl1pPr algn="l">
              <a:lnSpc>
                <a:spcPct val="85000"/>
              </a:lnSpc>
              <a:defRPr sz="58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" name="Text Placeholder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0714" y="5690935"/>
            <a:ext cx="7892515" cy="411162"/>
          </a:xfrm>
        </p:spPr>
        <p:txBody>
          <a:bodyPr>
            <a:noAutofit/>
          </a:bodyPr>
          <a:lstStyle>
            <a:lvl1pPr marL="0" indent="0">
              <a:buNone/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hree Content w/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854200"/>
            <a:ext cx="889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492125" y="112713"/>
            <a:ext cx="2173288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3398" y="3839342"/>
            <a:ext cx="2660378" cy="1809445"/>
          </a:xfrm>
        </p:spPr>
        <p:txBody>
          <a:bodyPr/>
          <a:lstStyle>
            <a:lvl2pPr marL="0" indent="-274320">
              <a:buFont typeface="Arial" panose="020B0604020202020204" pitchFamily="34" charset="0"/>
              <a:buChar char="•"/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8589" y="2259476"/>
            <a:ext cx="1434998" cy="1313481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8" name="Picture Placeholder 6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38818" y="2259477"/>
            <a:ext cx="1434998" cy="1313481"/>
          </a:xfrm>
        </p:spPr>
        <p:txBody>
          <a:bodyPr rtlCol="0">
            <a:normAutofit/>
          </a:bodyPr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9" name="Picture Placeholder 6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49047" y="2259476"/>
            <a:ext cx="1434998" cy="1313481"/>
          </a:xfrm>
        </p:spPr>
        <p:txBody>
          <a:bodyPr rtlCol="0">
            <a:normAutofit/>
          </a:bodyPr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4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43627" y="3839341"/>
            <a:ext cx="2660378" cy="1809445"/>
          </a:xfrm>
        </p:spPr>
        <p:txBody>
          <a:bodyPr/>
          <a:lstStyle>
            <a:lvl2pPr marL="0" indent="-274320">
              <a:buFont typeface="Arial" panose="020B0604020202020204" pitchFamily="34" charset="0"/>
              <a:buChar char="•"/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53856" y="3839340"/>
            <a:ext cx="2660378" cy="1809445"/>
          </a:xfrm>
        </p:spPr>
        <p:txBody>
          <a:bodyPr/>
          <a:lstStyle>
            <a:lvl2pPr marL="0" indent="-274320">
              <a:buFont typeface="Arial" panose="020B0604020202020204" pitchFamily="34" charset="0"/>
              <a:buChar char="•"/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854200"/>
            <a:ext cx="889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492125" y="112713"/>
            <a:ext cx="2173288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8240" y="2160633"/>
            <a:ext cx="4937760" cy="35149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1" y="2160634"/>
            <a:ext cx="4937760" cy="35149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5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854200"/>
            <a:ext cx="889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492125" y="112713"/>
            <a:ext cx="2173288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3403" y="2145624"/>
            <a:ext cx="3311435" cy="35457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9212" y="2145624"/>
            <a:ext cx="3209109" cy="35457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72695" y="2145625"/>
            <a:ext cx="3209109" cy="35457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5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854200"/>
            <a:ext cx="889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492125" y="112713"/>
            <a:ext cx="2173288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8240" y="2115073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8240" y="2851355"/>
            <a:ext cx="4937760" cy="3378200"/>
          </a:xfrm>
        </p:spPr>
        <p:txBody>
          <a:bodyPr/>
          <a:lstStyle>
            <a:lvl1pPr marL="9144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2115073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851355"/>
            <a:ext cx="4937760" cy="3378200"/>
          </a:xfrm>
        </p:spPr>
        <p:txBody>
          <a:bodyPr/>
          <a:lstStyle>
            <a:lvl1pPr marL="9144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5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3716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3311435" cy="4023360"/>
          </a:xfrm>
        </p:spPr>
        <p:txBody>
          <a:bodyPr/>
          <a:lstStyle>
            <a:lvl1pPr marL="13716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088" y="1845734"/>
            <a:ext cx="3209109" cy="4023360"/>
          </a:xfrm>
        </p:spPr>
        <p:txBody>
          <a:bodyPr/>
          <a:lstStyle>
            <a:lvl1pPr marL="13716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7946571" y="1845735"/>
            <a:ext cx="3209109" cy="4023360"/>
          </a:xfrm>
        </p:spPr>
        <p:txBody>
          <a:bodyPr/>
          <a:lstStyle>
            <a:lvl1pPr marL="13716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Content with Caption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/>
            </a:extLst>
          </p:cNvPr>
          <p:cNvSpPr/>
          <p:nvPr userDrawn="1"/>
        </p:nvSpPr>
        <p:spPr>
          <a:xfrm>
            <a:off x="8104188" y="0"/>
            <a:ext cx="408781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854200"/>
            <a:ext cx="889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492125" y="112713"/>
            <a:ext cx="2173288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1537950" y="6232525"/>
            <a:ext cx="412750" cy="2460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2"/>
                </a:solidFill>
                <a:latin typeface="+mn-lt"/>
                <a:cs typeface="+mn-cs"/>
              </a:rPr>
              <a:t>p</a:t>
            </a:r>
            <a:fld id="{F4EC8453-E33E-4B99-94EA-2B7B612FA5BF}" type="slidenum">
              <a:rPr lang="en-US" sz="1000">
                <a:solidFill>
                  <a:schemeClr val="bg2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 err="1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9" name="TextBox 9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9967913" y="6464300"/>
            <a:ext cx="2044700" cy="21431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/>
                </a:solidFill>
                <a:latin typeface="+mn-lt"/>
                <a:cs typeface="+mn-cs"/>
              </a:rPr>
              <a:t>DiSC® is a registered trademark of Wiley.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1"/>
          </p:nvPr>
        </p:nvSpPr>
        <p:spPr>
          <a:xfrm>
            <a:off x="1090627" y="2284757"/>
            <a:ext cx="6605814" cy="36793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512629" y="979714"/>
            <a:ext cx="3352800" cy="4310743"/>
          </a:xfrm>
          <a:ln w="63500">
            <a:noFill/>
          </a:ln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itle 15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2" y="812871"/>
            <a:ext cx="7182213" cy="80070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9088438" y="6403975"/>
            <a:ext cx="159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with Caption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/>
            </a:extLst>
          </p:cNvPr>
          <p:cNvSpPr/>
          <p:nvPr userDrawn="1"/>
        </p:nvSpPr>
        <p:spPr>
          <a:xfrm>
            <a:off x="8104188" y="0"/>
            <a:ext cx="408781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6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1537950" y="6232525"/>
            <a:ext cx="412750" cy="2460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2"/>
                </a:solidFill>
                <a:latin typeface="+mn-lt"/>
                <a:cs typeface="+mn-cs"/>
              </a:rPr>
              <a:t>p</a:t>
            </a:r>
            <a:fld id="{D15284B8-BEA5-42CC-AC50-C0DB5C9DB4C7}" type="slidenum">
              <a:rPr lang="en-US" sz="1000">
                <a:solidFill>
                  <a:schemeClr val="bg2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 err="1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7" name="TextBox 7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9967913" y="6464300"/>
            <a:ext cx="2044700" cy="21431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/>
                </a:solidFill>
                <a:latin typeface="+mn-lt"/>
                <a:cs typeface="+mn-cs"/>
              </a:rPr>
              <a:t>DiSC® is a registered trademark of Wiley.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1"/>
          </p:nvPr>
        </p:nvSpPr>
        <p:spPr>
          <a:xfrm>
            <a:off x="544285" y="2341555"/>
            <a:ext cx="7064829" cy="36793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512629" y="979714"/>
            <a:ext cx="3352800" cy="4310743"/>
          </a:xfrm>
          <a:ln w="63500">
            <a:noFill/>
          </a:ln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544285" y="700440"/>
            <a:ext cx="7064829" cy="15091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9088438" y="6403975"/>
            <a:ext cx="159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itle Slide (Large Do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688" y="5253038"/>
            <a:ext cx="39497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2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9967913" y="6464300"/>
            <a:ext cx="2044700" cy="21431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+mn-lt"/>
                <a:cs typeface="+mn-cs"/>
              </a:rPr>
              <a:t>DiSC® is a registered trademark of Wiley.</a:t>
            </a:r>
          </a:p>
        </p:txBody>
      </p:sp>
      <p:sp>
        <p:nvSpPr>
          <p:cNvPr id="11" name="Picture Placeholder 10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149516"/>
          </a:xfrm>
          <a:custGeom>
            <a:avLst/>
            <a:gdLst>
              <a:gd name="connsiteX0" fmla="*/ 0 w 12192000"/>
              <a:gd name="connsiteY0" fmla="*/ 0 h 5149516"/>
              <a:gd name="connsiteX1" fmla="*/ 12192000 w 12192000"/>
              <a:gd name="connsiteY1" fmla="*/ 0 h 5149516"/>
              <a:gd name="connsiteX2" fmla="*/ 12192000 w 12192000"/>
              <a:gd name="connsiteY2" fmla="*/ 4484914 h 5149516"/>
              <a:gd name="connsiteX3" fmla="*/ 3866146 w 12192000"/>
              <a:gd name="connsiteY3" fmla="*/ 4484914 h 5149516"/>
              <a:gd name="connsiteX4" fmla="*/ 3866146 w 12192000"/>
              <a:gd name="connsiteY4" fmla="*/ 5149516 h 5149516"/>
              <a:gd name="connsiteX5" fmla="*/ 0 w 12192000"/>
              <a:gd name="connsiteY5" fmla="*/ 5149516 h 51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149516">
                <a:moveTo>
                  <a:pt x="0" y="0"/>
                </a:moveTo>
                <a:lnTo>
                  <a:pt x="12192000" y="0"/>
                </a:lnTo>
                <a:lnTo>
                  <a:pt x="12192000" y="4484914"/>
                </a:lnTo>
                <a:lnTo>
                  <a:pt x="3866146" y="4484914"/>
                </a:lnTo>
                <a:lnTo>
                  <a:pt x="3866146" y="5149516"/>
                </a:lnTo>
                <a:lnTo>
                  <a:pt x="0" y="5149516"/>
                </a:lnTo>
                <a:close/>
              </a:path>
            </a:pathLst>
          </a:custGeom>
          <a:solidFill>
            <a:schemeClr val="tx1"/>
          </a:solidFill>
        </p:spPr>
        <p:txBody>
          <a:bodyPr bIns="1097280" rtlCol="0" anchor="ctr">
            <a:noAutofit/>
          </a:bodyPr>
          <a:lstStyle>
            <a:lvl1pPr algn="ctr">
              <a:defRPr sz="2400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7532" y="4814635"/>
            <a:ext cx="8065697" cy="876300"/>
          </a:xfrm>
          <a:ln>
            <a:noFill/>
          </a:ln>
        </p:spPr>
        <p:txBody>
          <a:bodyPr/>
          <a:lstStyle>
            <a:lvl1pPr algn="l">
              <a:lnSpc>
                <a:spcPct val="85000"/>
              </a:lnSpc>
              <a:defRPr sz="58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0714" y="5690935"/>
            <a:ext cx="7892515" cy="411162"/>
          </a:xfrm>
        </p:spPr>
        <p:txBody>
          <a:bodyPr>
            <a:noAutofit/>
          </a:bodyPr>
          <a:lstStyle>
            <a:lvl1pPr marL="0" indent="0">
              <a:buNone/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with Caption -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/>
            </a:extLst>
          </p:cNvPr>
          <p:cNvSpPr/>
          <p:nvPr userDrawn="1"/>
        </p:nvSpPr>
        <p:spPr>
          <a:xfrm>
            <a:off x="8104188" y="0"/>
            <a:ext cx="408781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1537950" y="6232525"/>
            <a:ext cx="412750" cy="2460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  <a:cs typeface="+mn-cs"/>
              </a:rPr>
              <a:t>p</a:t>
            </a:r>
            <a:fld id="{1E7BC88A-38F5-44A2-91B5-18C592AF8742}" type="slidenum">
              <a:rPr lang="en-US" sz="1000">
                <a:solidFill>
                  <a:schemeClr val="bg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 err="1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9967913" y="6464300"/>
            <a:ext cx="2044700" cy="21431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/>
                </a:solidFill>
                <a:latin typeface="+mn-lt"/>
                <a:cs typeface="+mn-cs"/>
              </a:rPr>
              <a:t>DiSC® is a registered trademark of Wiley.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043" y="997131"/>
            <a:ext cx="3755571" cy="486373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1"/>
          </p:nvPr>
        </p:nvSpPr>
        <p:spPr>
          <a:xfrm>
            <a:off x="512754" y="997131"/>
            <a:ext cx="3102429" cy="486373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471338" y="1015148"/>
            <a:ext cx="3352800" cy="4845720"/>
          </a:xfrm>
          <a:ln w="63500">
            <a:noFill/>
          </a:ln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isc profile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8275" y="303213"/>
            <a:ext cx="5175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/>
            </a:extLst>
          </p:cNvPr>
          <p:cNvSpPr txBox="1"/>
          <p:nvPr userDrawn="1"/>
        </p:nvSpPr>
        <p:spPr>
          <a:xfrm rot="5400000">
            <a:off x="221457" y="6360318"/>
            <a:ext cx="412750" cy="2460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n-lt"/>
                <a:cs typeface="+mn-cs"/>
              </a:rPr>
              <a:t>p</a:t>
            </a:r>
            <a:fld id="{B45F7C77-F0CB-435F-83F5-8292D61238A5}" type="slidenum">
              <a:rPr lang="en-US" sz="10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 err="1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80344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2254296"/>
            <a:ext cx="10058400" cy="4023360"/>
          </a:xfrm>
        </p:spPr>
        <p:txBody>
          <a:bodyPr vert="eaVert" lIns="45720" tIns="0" rIns="4572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isc profile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8275" y="303213"/>
            <a:ext cx="5175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/>
            </a:extLst>
          </p:cNvPr>
          <p:cNvSpPr txBox="1"/>
          <p:nvPr userDrawn="1"/>
        </p:nvSpPr>
        <p:spPr>
          <a:xfrm rot="5400000">
            <a:off x="221457" y="6360318"/>
            <a:ext cx="412750" cy="2460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n-lt"/>
                <a:cs typeface="+mn-cs"/>
              </a:rPr>
              <a:t>p</a:t>
            </a:r>
            <a:fld id="{97E04424-8DA4-4BED-8CB8-6D853B25B55C}" type="slidenum">
              <a:rPr lang="en-US" sz="10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 err="1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5029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50289"/>
            <a:ext cx="7734300" cy="5757422"/>
          </a:xfrm>
        </p:spPr>
        <p:txBody>
          <a:bodyPr vert="eaVert" lIns="45720" tIns="0" rIns="4572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5272088"/>
            <a:ext cx="378936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2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9967913" y="6464300"/>
            <a:ext cx="2044700" cy="21431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+mn-lt"/>
                <a:cs typeface="+mn-cs"/>
              </a:rPr>
              <a:t>DiSC® is a registered trademark of Wiley.</a:t>
            </a:r>
          </a:p>
        </p:txBody>
      </p:sp>
      <p:sp>
        <p:nvSpPr>
          <p:cNvPr id="12" name="Picture Placeholder 11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149516"/>
          </a:xfrm>
          <a:custGeom>
            <a:avLst/>
            <a:gdLst>
              <a:gd name="connsiteX0" fmla="*/ 0 w 12192000"/>
              <a:gd name="connsiteY0" fmla="*/ 0 h 5149516"/>
              <a:gd name="connsiteX1" fmla="*/ 12192000 w 12192000"/>
              <a:gd name="connsiteY1" fmla="*/ 0 h 5149516"/>
              <a:gd name="connsiteX2" fmla="*/ 12192000 w 12192000"/>
              <a:gd name="connsiteY2" fmla="*/ 2788171 h 5149516"/>
              <a:gd name="connsiteX3" fmla="*/ 3866146 w 12192000"/>
              <a:gd name="connsiteY3" fmla="*/ 2788171 h 5149516"/>
              <a:gd name="connsiteX4" fmla="*/ 3866146 w 12192000"/>
              <a:gd name="connsiteY4" fmla="*/ 5149516 h 5149516"/>
              <a:gd name="connsiteX5" fmla="*/ 0 w 12192000"/>
              <a:gd name="connsiteY5" fmla="*/ 5149516 h 51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149516">
                <a:moveTo>
                  <a:pt x="0" y="0"/>
                </a:moveTo>
                <a:lnTo>
                  <a:pt x="12192000" y="0"/>
                </a:lnTo>
                <a:lnTo>
                  <a:pt x="12192000" y="2788171"/>
                </a:lnTo>
                <a:lnTo>
                  <a:pt x="3866146" y="2788171"/>
                </a:lnTo>
                <a:lnTo>
                  <a:pt x="3866146" y="5149516"/>
                </a:lnTo>
                <a:lnTo>
                  <a:pt x="0" y="5149516"/>
                </a:lnTo>
                <a:close/>
              </a:path>
            </a:pathLst>
          </a:custGeom>
          <a:solidFill>
            <a:schemeClr val="tx1"/>
          </a:solidFill>
        </p:spPr>
        <p:txBody>
          <a:bodyPr bIns="1097280" rtlCol="0" anchor="ctr">
            <a:noAutofit/>
          </a:bodyPr>
          <a:lstStyle>
            <a:lvl1pPr algn="ctr">
              <a:defRPr sz="2400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5159" y="2990850"/>
            <a:ext cx="8038070" cy="876300"/>
          </a:xfrm>
          <a:ln>
            <a:noFill/>
          </a:ln>
        </p:spPr>
        <p:txBody>
          <a:bodyPr/>
          <a:lstStyle>
            <a:lvl1pPr algn="l">
              <a:lnSpc>
                <a:spcPct val="85000"/>
              </a:lnSpc>
              <a:defRPr sz="58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4475" y="4026305"/>
            <a:ext cx="2813033" cy="2446337"/>
          </a:xfrm>
        </p:spPr>
        <p:txBody>
          <a:bodyPr>
            <a:normAutofit/>
          </a:bodyPr>
          <a:lstStyle>
            <a:lvl2pPr marL="0" indent="0" algn="l">
              <a:buNone/>
              <a:defRPr sz="26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35837" y="4026304"/>
            <a:ext cx="2813033" cy="2446337"/>
          </a:xfrm>
        </p:spPr>
        <p:txBody>
          <a:bodyPr>
            <a:normAutofit/>
          </a:bodyPr>
          <a:lstStyle>
            <a:lvl2pPr marL="0" indent="0">
              <a:buNone/>
              <a:defRPr sz="26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Index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2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9967913" y="6464300"/>
            <a:ext cx="2044700" cy="21431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2"/>
                </a:solidFill>
                <a:latin typeface="+mn-lt"/>
                <a:cs typeface="+mn-cs"/>
              </a:rPr>
              <a:t>DiSC® is a registered trademark of Wiley.</a:t>
            </a:r>
          </a:p>
        </p:txBody>
      </p:sp>
      <p:sp>
        <p:nvSpPr>
          <p:cNvPr id="5" name="TextBox 8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096963" y="6464300"/>
            <a:ext cx="896937" cy="21431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err="1">
                <a:solidFill>
                  <a:schemeClr val="bg2"/>
                </a:solidFill>
                <a:latin typeface="+mn-lt"/>
                <a:cs typeface="+mn-cs"/>
              </a:rPr>
              <a:t>discprofile.com</a:t>
            </a:r>
            <a:endParaRPr lang="en-US" sz="800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pic>
        <p:nvPicPr>
          <p:cNvPr id="6" name="Picture 3" descr="discprofile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4625" y="6221413"/>
            <a:ext cx="787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6">
            <a:extLst>
              <a:ext uri="{FF2B5EF4-FFF2-40B4-BE49-F238E27FC236}"/>
            </a:extLst>
          </p:cNvPr>
          <p:cNvSpPr/>
          <p:nvPr userDrawn="1"/>
        </p:nvSpPr>
        <p:spPr>
          <a:xfrm>
            <a:off x="644525" y="1077913"/>
            <a:ext cx="1295400" cy="1263650"/>
          </a:xfrm>
          <a:prstGeom prst="ellipse">
            <a:avLst/>
          </a:prstGeom>
          <a:solidFill>
            <a:srgbClr val="EFEAF4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20">
            <a:extLst>
              <a:ext uri="{FF2B5EF4-FFF2-40B4-BE49-F238E27FC236}"/>
            </a:extLst>
          </p:cNvPr>
          <p:cNvCxnSpPr>
            <a:cxnSpLocks/>
            <a:stCxn id="17" idx="4"/>
            <a:endCxn id="25" idx="0"/>
          </p:cNvCxnSpPr>
          <p:nvPr userDrawn="1"/>
        </p:nvCxnSpPr>
        <p:spPr>
          <a:xfrm>
            <a:off x="1292225" y="2341563"/>
            <a:ext cx="0" cy="2805112"/>
          </a:xfrm>
          <a:prstGeom prst="line">
            <a:avLst/>
          </a:prstGeom>
          <a:ln w="25400">
            <a:solidFill>
              <a:srgbClr val="EFEAF4">
                <a:alpha val="745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24">
            <a:extLst>
              <a:ext uri="{FF2B5EF4-FFF2-40B4-BE49-F238E27FC236}"/>
            </a:extLst>
          </p:cNvPr>
          <p:cNvSpPr/>
          <p:nvPr userDrawn="1"/>
        </p:nvSpPr>
        <p:spPr>
          <a:xfrm>
            <a:off x="1233488" y="5146675"/>
            <a:ext cx="117475" cy="117475"/>
          </a:xfrm>
          <a:prstGeom prst="ellipse">
            <a:avLst/>
          </a:prstGeom>
          <a:solidFill>
            <a:srgbClr val="EFEAF4">
              <a:alpha val="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10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1537950" y="6232525"/>
            <a:ext cx="412750" cy="2460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2"/>
                </a:solidFill>
                <a:latin typeface="+mn-lt"/>
                <a:cs typeface="+mn-cs"/>
              </a:rPr>
              <a:t>p</a:t>
            </a:r>
            <a:fld id="{C037CC7E-8FC7-45CB-BDAF-2508A2BF7C8E}" type="slidenum">
              <a:rPr lang="en-US" sz="1000">
                <a:solidFill>
                  <a:schemeClr val="bg2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 err="1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3700" y="1760810"/>
            <a:ext cx="8168269" cy="876300"/>
          </a:xfrm>
          <a:ln>
            <a:noFill/>
          </a:ln>
        </p:spPr>
        <p:txBody>
          <a:bodyPr/>
          <a:lstStyle>
            <a:lvl1pPr algn="l">
              <a:lnSpc>
                <a:spcPct val="85000"/>
              </a:lnSpc>
              <a:defRPr sz="5800" spc="-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9253" y="2843953"/>
            <a:ext cx="3562350" cy="2517775"/>
          </a:xfrm>
        </p:spPr>
        <p:txBody>
          <a:bodyPr/>
          <a:lstStyle>
            <a:lvl1pPr marL="0" indent="0">
              <a:lnSpc>
                <a:spcPct val="70000"/>
              </a:lnSpc>
              <a:buNone/>
              <a:defRPr sz="2400">
                <a:solidFill>
                  <a:schemeClr val="bg2"/>
                </a:solidFill>
              </a:defRPr>
            </a:lvl1pPr>
            <a:lvl2pPr marL="201168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854200"/>
            <a:ext cx="889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492125" y="112713"/>
            <a:ext cx="2173288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854200"/>
            <a:ext cx="889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492125" y="112713"/>
            <a:ext cx="2173288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6981" y="2187060"/>
            <a:ext cx="6653213" cy="3454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d_Title and Conten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854200"/>
            <a:ext cx="889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492125" y="112713"/>
            <a:ext cx="2173288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320" y="2286000"/>
            <a:ext cx="6653213" cy="34544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57883" y="2286000"/>
            <a:ext cx="3235325" cy="3454400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854200"/>
            <a:ext cx="889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492125" y="112713"/>
            <a:ext cx="2173288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41288" y="690563"/>
            <a:ext cx="9779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18623" y="2286000"/>
            <a:ext cx="10285251" cy="2555639"/>
          </a:xfrm>
        </p:spPr>
        <p:txBody>
          <a:bodyPr anchor="ctr">
            <a:normAutofit/>
          </a:bodyPr>
          <a:lstStyle>
            <a:lvl1pPr marL="0" indent="0">
              <a:buNone/>
              <a:defRPr sz="5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214885"/>
            <a:ext cx="5159375" cy="421964"/>
          </a:xfrm>
        </p:spPr>
        <p:txBody>
          <a:bodyPr>
            <a:normAutofit/>
          </a:bodyPr>
          <a:lstStyle>
            <a:lvl1pPr marL="342900" indent="-342900">
              <a:buClr>
                <a:srgbClr val="929292"/>
              </a:buClr>
              <a:buSzPct val="65000"/>
              <a:buFont typeface="Apple Color Emoji" pitchFamily="2" charset="0"/>
              <a:buChar char="➖"/>
              <a:defRPr sz="2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itle and Three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854200"/>
            <a:ext cx="889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492125" y="112713"/>
            <a:ext cx="2173288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69414" y="1854927"/>
            <a:ext cx="2940050" cy="2940049"/>
          </a:xfrm>
          <a:custGeom>
            <a:avLst/>
            <a:gdLst>
              <a:gd name="connsiteX0" fmla="*/ 1470025 w 2940050"/>
              <a:gd name="connsiteY0" fmla="*/ 0 h 2940049"/>
              <a:gd name="connsiteX1" fmla="*/ 2940050 w 2940050"/>
              <a:gd name="connsiteY1" fmla="*/ 1470025 h 2940049"/>
              <a:gd name="connsiteX2" fmla="*/ 1620327 w 2940050"/>
              <a:gd name="connsiteY2" fmla="*/ 2932461 h 2940049"/>
              <a:gd name="connsiteX3" fmla="*/ 1470045 w 2940050"/>
              <a:gd name="connsiteY3" fmla="*/ 2940049 h 2940049"/>
              <a:gd name="connsiteX4" fmla="*/ 1470005 w 2940050"/>
              <a:gd name="connsiteY4" fmla="*/ 2940049 h 2940049"/>
              <a:gd name="connsiteX5" fmla="*/ 1319724 w 2940050"/>
              <a:gd name="connsiteY5" fmla="*/ 2932461 h 2940049"/>
              <a:gd name="connsiteX6" fmla="*/ 0 w 2940050"/>
              <a:gd name="connsiteY6" fmla="*/ 1470025 h 2940049"/>
              <a:gd name="connsiteX7" fmla="*/ 1470025 w 2940050"/>
              <a:gd name="connsiteY7" fmla="*/ 0 h 294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0050" h="2940049">
                <a:moveTo>
                  <a:pt x="1470025" y="0"/>
                </a:moveTo>
                <a:cubicBezTo>
                  <a:pt x="2281897" y="0"/>
                  <a:pt x="2940050" y="658153"/>
                  <a:pt x="2940050" y="1470025"/>
                </a:cubicBezTo>
                <a:cubicBezTo>
                  <a:pt x="2940050" y="2231155"/>
                  <a:pt x="2361595" y="2857181"/>
                  <a:pt x="1620327" y="2932461"/>
                </a:cubicBezTo>
                <a:lnTo>
                  <a:pt x="1470045" y="2940049"/>
                </a:lnTo>
                <a:lnTo>
                  <a:pt x="1470005" y="2940049"/>
                </a:lnTo>
                <a:lnTo>
                  <a:pt x="1319724" y="2932461"/>
                </a:lnTo>
                <a:cubicBezTo>
                  <a:pt x="578455" y="2857181"/>
                  <a:pt x="0" y="2231155"/>
                  <a:pt x="0" y="1470025"/>
                </a:cubicBezTo>
                <a:cubicBezTo>
                  <a:pt x="0" y="658153"/>
                  <a:pt x="658153" y="0"/>
                  <a:pt x="1470025" y="0"/>
                </a:cubicBezTo>
                <a:close/>
              </a:path>
            </a:pathLst>
          </a:custGeom>
        </p:spPr>
        <p:txBody>
          <a:bodyPr bIns="914400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97017" y="1883075"/>
            <a:ext cx="2940050" cy="2940049"/>
          </a:xfrm>
          <a:custGeom>
            <a:avLst/>
            <a:gdLst>
              <a:gd name="connsiteX0" fmla="*/ 1470025 w 2940050"/>
              <a:gd name="connsiteY0" fmla="*/ 0 h 2940049"/>
              <a:gd name="connsiteX1" fmla="*/ 2940050 w 2940050"/>
              <a:gd name="connsiteY1" fmla="*/ 1470025 h 2940049"/>
              <a:gd name="connsiteX2" fmla="*/ 1620327 w 2940050"/>
              <a:gd name="connsiteY2" fmla="*/ 2932461 h 2940049"/>
              <a:gd name="connsiteX3" fmla="*/ 1470045 w 2940050"/>
              <a:gd name="connsiteY3" fmla="*/ 2940049 h 2940049"/>
              <a:gd name="connsiteX4" fmla="*/ 1470005 w 2940050"/>
              <a:gd name="connsiteY4" fmla="*/ 2940049 h 2940049"/>
              <a:gd name="connsiteX5" fmla="*/ 1319724 w 2940050"/>
              <a:gd name="connsiteY5" fmla="*/ 2932461 h 2940049"/>
              <a:gd name="connsiteX6" fmla="*/ 0 w 2940050"/>
              <a:gd name="connsiteY6" fmla="*/ 1470025 h 2940049"/>
              <a:gd name="connsiteX7" fmla="*/ 1470025 w 2940050"/>
              <a:gd name="connsiteY7" fmla="*/ 0 h 294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0050" h="2940049">
                <a:moveTo>
                  <a:pt x="1470025" y="0"/>
                </a:moveTo>
                <a:cubicBezTo>
                  <a:pt x="2281897" y="0"/>
                  <a:pt x="2940050" y="658153"/>
                  <a:pt x="2940050" y="1470025"/>
                </a:cubicBezTo>
                <a:cubicBezTo>
                  <a:pt x="2940050" y="2231155"/>
                  <a:pt x="2361595" y="2857181"/>
                  <a:pt x="1620327" y="2932461"/>
                </a:cubicBezTo>
                <a:lnTo>
                  <a:pt x="1470045" y="2940049"/>
                </a:lnTo>
                <a:lnTo>
                  <a:pt x="1470005" y="2940049"/>
                </a:lnTo>
                <a:lnTo>
                  <a:pt x="1319724" y="2932461"/>
                </a:lnTo>
                <a:cubicBezTo>
                  <a:pt x="578455" y="2857181"/>
                  <a:pt x="0" y="2231155"/>
                  <a:pt x="0" y="1470025"/>
                </a:cubicBezTo>
                <a:cubicBezTo>
                  <a:pt x="0" y="658153"/>
                  <a:pt x="658153" y="0"/>
                  <a:pt x="1470025" y="0"/>
                </a:cubicBezTo>
                <a:close/>
              </a:path>
            </a:pathLst>
          </a:custGeom>
        </p:spPr>
        <p:txBody>
          <a:bodyPr bIns="914400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24619" y="1883075"/>
            <a:ext cx="2940050" cy="2940049"/>
          </a:xfrm>
          <a:custGeom>
            <a:avLst/>
            <a:gdLst>
              <a:gd name="connsiteX0" fmla="*/ 1470025 w 2940050"/>
              <a:gd name="connsiteY0" fmla="*/ 0 h 2940049"/>
              <a:gd name="connsiteX1" fmla="*/ 2940050 w 2940050"/>
              <a:gd name="connsiteY1" fmla="*/ 1470025 h 2940049"/>
              <a:gd name="connsiteX2" fmla="*/ 1620327 w 2940050"/>
              <a:gd name="connsiteY2" fmla="*/ 2932461 h 2940049"/>
              <a:gd name="connsiteX3" fmla="*/ 1470045 w 2940050"/>
              <a:gd name="connsiteY3" fmla="*/ 2940049 h 2940049"/>
              <a:gd name="connsiteX4" fmla="*/ 1470005 w 2940050"/>
              <a:gd name="connsiteY4" fmla="*/ 2940049 h 2940049"/>
              <a:gd name="connsiteX5" fmla="*/ 1319724 w 2940050"/>
              <a:gd name="connsiteY5" fmla="*/ 2932461 h 2940049"/>
              <a:gd name="connsiteX6" fmla="*/ 0 w 2940050"/>
              <a:gd name="connsiteY6" fmla="*/ 1470025 h 2940049"/>
              <a:gd name="connsiteX7" fmla="*/ 1470025 w 2940050"/>
              <a:gd name="connsiteY7" fmla="*/ 0 h 294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0050" h="2940049">
                <a:moveTo>
                  <a:pt x="1470025" y="0"/>
                </a:moveTo>
                <a:cubicBezTo>
                  <a:pt x="2281897" y="0"/>
                  <a:pt x="2940050" y="658153"/>
                  <a:pt x="2940050" y="1470025"/>
                </a:cubicBezTo>
                <a:cubicBezTo>
                  <a:pt x="2940050" y="2231155"/>
                  <a:pt x="2361595" y="2857181"/>
                  <a:pt x="1620327" y="2932461"/>
                </a:cubicBezTo>
                <a:lnTo>
                  <a:pt x="1470045" y="2940049"/>
                </a:lnTo>
                <a:lnTo>
                  <a:pt x="1470005" y="2940049"/>
                </a:lnTo>
                <a:lnTo>
                  <a:pt x="1319724" y="2932461"/>
                </a:lnTo>
                <a:cubicBezTo>
                  <a:pt x="578455" y="2857181"/>
                  <a:pt x="0" y="2231155"/>
                  <a:pt x="0" y="1470025"/>
                </a:cubicBezTo>
                <a:cubicBezTo>
                  <a:pt x="0" y="658153"/>
                  <a:pt x="658153" y="0"/>
                  <a:pt x="1470025" y="0"/>
                </a:cubicBezTo>
                <a:close/>
              </a:path>
            </a:pathLst>
          </a:custGeom>
        </p:spPr>
        <p:txBody>
          <a:bodyPr bIns="914400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4335" y="4957672"/>
            <a:ext cx="2370207" cy="4619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1938" y="4957672"/>
            <a:ext cx="2370207" cy="4619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09541" y="4966106"/>
            <a:ext cx="2370207" cy="4619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0000" y="5427663"/>
            <a:ext cx="6938963" cy="8001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8" name="Picture 26" descr="disc profile logo"/>
          <p:cNvPicPr>
            <a:picLocks noChangeAspect="1"/>
          </p:cNvPicPr>
          <p:nvPr userDrawn="1"/>
        </p:nvPicPr>
        <p:blipFill>
          <a:blip r:embed="rId25"/>
          <a:srcRect/>
          <a:stretch>
            <a:fillRect/>
          </a:stretch>
        </p:blipFill>
        <p:spPr bwMode="auto">
          <a:xfrm>
            <a:off x="179388" y="6221413"/>
            <a:ext cx="7826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9967913" y="6464300"/>
            <a:ext cx="2044700" cy="21431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+mn-lt"/>
                <a:cs typeface="+mn-cs"/>
              </a:rPr>
              <a:t>DiSC® is a registered trademark of Wiley.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096963" y="6464300"/>
            <a:ext cx="896937" cy="21431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err="1">
                <a:latin typeface="+mn-lt"/>
                <a:cs typeface="+mn-cs"/>
              </a:rPr>
              <a:t>discprofile.com</a:t>
            </a:r>
            <a:endParaRPr lang="en-US" sz="800" dirty="0">
              <a:latin typeface="+mn-lt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1537950" y="6232525"/>
            <a:ext cx="412750" cy="2460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n-lt"/>
                <a:cs typeface="+mn-cs"/>
              </a:rPr>
              <a:t>p</a:t>
            </a:r>
            <a:fld id="{1D283578-6F70-41F6-BD5F-8FA021C0E966}" type="slidenum">
              <a:rPr lang="en-US" sz="10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 err="1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  <p:sldLayoutId id="2147484112" r:id="rId13"/>
    <p:sldLayoutId id="2147484099" r:id="rId14"/>
    <p:sldLayoutId id="2147484113" r:id="rId15"/>
    <p:sldLayoutId id="2147484098" r:id="rId16"/>
    <p:sldLayoutId id="2147484097" r:id="rId17"/>
    <p:sldLayoutId id="2147484114" r:id="rId18"/>
    <p:sldLayoutId id="2147484115" r:id="rId19"/>
    <p:sldLayoutId id="2147484116" r:id="rId20"/>
    <p:sldLayoutId id="2147484117" r:id="rId21"/>
    <p:sldLayoutId id="2147484118" r:id="rId22"/>
    <p:sldLayoutId id="2147484096" r:id="rId23"/>
  </p:sldLayoutIdLst>
  <p:hf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5400" kern="1200" spc="-5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bril Titling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bril Titling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bril Titling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bril Titling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bril Titling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bril Titling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bril Titling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bril Titling"/>
        </a:defRPr>
      </a:lvl9pPr>
    </p:titleStyle>
    <p:bodyStyle>
      <a:lvl1pPr indent="-273050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30688" y="4627563"/>
            <a:ext cx="7250112" cy="8763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/>
              <a:t>Quotes on </a:t>
            </a:r>
            <a:r>
              <a:rPr lang="en-US" sz="5400" b="1" dirty="0"/>
              <a:t>Results</a:t>
            </a:r>
            <a:endParaRPr lang="en-US" sz="5400" dirty="0"/>
          </a:p>
        </p:txBody>
      </p:sp>
      <p:pic>
        <p:nvPicPr>
          <p:cNvPr id="26626" name="Picture 4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61938"/>
            <a:ext cx="12192000" cy="4635501"/>
          </a:xfrm>
          <a:prstGeom prst="rect">
            <a:avLst/>
          </a:prstGeom>
          <a:noFill/>
        </p:spPr>
      </p:pic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4230688" y="5427663"/>
            <a:ext cx="68580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600">
                <a:latin typeface="Proxima Nova"/>
              </a:rPr>
              <a:t>Brought to you by </a:t>
            </a:r>
            <a:r>
              <a:rPr lang="en-US" sz="2600" i="1">
                <a:latin typeface="Proxima Nova"/>
              </a:rPr>
              <a:t>Discprofile.com</a:t>
            </a:r>
            <a:r>
              <a:rPr lang="en-US" sz="2600">
                <a:latin typeface="Proxima Nova"/>
              </a:rPr>
              <a:t/>
            </a:r>
            <a:br>
              <a:rPr lang="en-US" sz="2600">
                <a:latin typeface="Proxima Nova"/>
              </a:rPr>
            </a:br>
            <a:r>
              <a:rPr lang="en-US" sz="2600">
                <a:latin typeface="Proxima Nova"/>
              </a:rPr>
              <a:t>Authorized partner, The Five Behaviors™</a:t>
            </a:r>
          </a:p>
        </p:txBody>
      </p:sp>
      <p:pic>
        <p:nvPicPr>
          <p:cNvPr id="26628" name="Picture 4" descr="A picture containing text&#10;&#10;Description automatically generate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2350" y="6194425"/>
            <a:ext cx="13398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286000"/>
            <a:ext cx="10285412" cy="2555875"/>
          </a:xfrm>
        </p:spPr>
        <p:txBody>
          <a:bodyPr rtlCol="0">
            <a:normAutofit fontScale="62500" lnSpcReduction="20000"/>
          </a:bodyPr>
          <a:lstStyle/>
          <a:p>
            <a:pPr fontAlgn="auto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dirty="0"/>
              <a:t>There is no getting around the fact that the only measure of a great team—or a great organization—is whether it accomplishes what it sets out to accomplish.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214884"/>
            <a:ext cx="10285251" cy="583749"/>
          </a:xfrm>
        </p:spPr>
        <p:txBody>
          <a:bodyPr rtlCol="0"/>
          <a:lstStyle/>
          <a:p>
            <a:pPr fontAlgn="auto">
              <a:defRPr/>
            </a:pPr>
            <a:r>
              <a:rPr lang="en-US" dirty="0"/>
              <a:t>Patrick Lencioni, </a:t>
            </a:r>
            <a:r>
              <a:rPr lang="en-US" i="1" dirty="0"/>
              <a:t>The Advantage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286000"/>
            <a:ext cx="10285412" cy="2555875"/>
          </a:xfrm>
        </p:spPr>
        <p:txBody>
          <a:bodyPr rtlCol="0">
            <a:normAutofit fontScale="62500" lnSpcReduction="20000"/>
          </a:bodyPr>
          <a:lstStyle/>
          <a:p>
            <a:pPr fontAlgn="auto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dirty="0"/>
              <a:t>No matter how good a leadership team feels about itself, and how noble its mission might be, if the organization it leads rarely achieves its goals, then, by definition, it’s simply not a good team.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214884"/>
            <a:ext cx="10285251" cy="583749"/>
          </a:xfrm>
        </p:spPr>
        <p:txBody>
          <a:bodyPr rtlCol="0"/>
          <a:lstStyle/>
          <a:p>
            <a:pPr fontAlgn="auto">
              <a:defRPr/>
            </a:pPr>
            <a:r>
              <a:rPr lang="en-US" dirty="0"/>
              <a:t>Patrick Lencioni, </a:t>
            </a:r>
            <a:r>
              <a:rPr lang="en-US" i="1" dirty="0"/>
              <a:t>The Advantage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286000"/>
            <a:ext cx="10285412" cy="2555875"/>
          </a:xfrm>
        </p:spPr>
        <p:txBody>
          <a:bodyPr rtlCol="0">
            <a:normAutofit fontScale="62500" lnSpcReduction="20000"/>
          </a:bodyPr>
          <a:lstStyle/>
          <a:p>
            <a:pPr fontAlgn="auto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dirty="0"/>
              <a:t>Results-oriented teams establish their own measurements for success. They don’t allow themselves the wiggle room of subjectivity. But this is not easy, because subjectivity is attractive.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214884"/>
            <a:ext cx="10285251" cy="583749"/>
          </a:xfrm>
        </p:spPr>
        <p:txBody>
          <a:bodyPr rtlCol="0"/>
          <a:lstStyle/>
          <a:p>
            <a:pPr fontAlgn="auto">
              <a:defRPr/>
            </a:pPr>
            <a:r>
              <a:rPr lang="en-US" dirty="0"/>
              <a:t>Patrick Lencioni, </a:t>
            </a:r>
            <a:r>
              <a:rPr lang="en-US" i="1" dirty="0"/>
              <a:t>The Five Dysfunctions of a Team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286000"/>
            <a:ext cx="10285412" cy="2555875"/>
          </a:xfrm>
        </p:spPr>
        <p:txBody>
          <a:bodyPr rtlCol="0">
            <a:normAutofit fontScale="62500" lnSpcReduction="20000"/>
          </a:bodyPr>
          <a:lstStyle/>
          <a:p>
            <a:pPr fontAlgn="auto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dirty="0"/>
              <a:t>When leaders preach teamwork but exclusively reward individual achievement, they are confusing their people and creating an obstacle to true team behavior.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214884"/>
            <a:ext cx="10285251" cy="583749"/>
          </a:xfrm>
        </p:spPr>
        <p:txBody>
          <a:bodyPr rtlCol="0"/>
          <a:lstStyle/>
          <a:p>
            <a:pPr fontAlgn="auto">
              <a:defRPr/>
            </a:pPr>
            <a:r>
              <a:rPr lang="en-US" dirty="0"/>
              <a:t>Patrick Lencioni, </a:t>
            </a:r>
            <a:r>
              <a:rPr lang="en-US" i="1" dirty="0"/>
              <a:t>The Advantage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286000"/>
            <a:ext cx="10285412" cy="2555875"/>
          </a:xfrm>
        </p:spPr>
        <p:txBody>
          <a:bodyPr rtlCol="0">
            <a:normAutofit fontScale="62500" lnSpcReduction="20000"/>
          </a:bodyPr>
          <a:lstStyle/>
          <a:p>
            <a:pPr fontAlgn="auto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dirty="0"/>
              <a:t>When debriefing with your team, be sure to discuss how the results were impacted by group dynamics and interactions, rather than by pointing out the contributions of individual members.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214884"/>
            <a:ext cx="10285251" cy="583749"/>
          </a:xfrm>
        </p:spPr>
        <p:txBody>
          <a:bodyPr rtlCol="0"/>
          <a:lstStyle/>
          <a:p>
            <a:pPr fontAlgn="auto">
              <a:defRPr/>
            </a:pPr>
            <a:r>
              <a:rPr lang="en-US" dirty="0"/>
              <a:t>John Rampton, Entrepreneur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286000"/>
            <a:ext cx="10285412" cy="27320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dirty="0"/>
              <a:t>However beautiful the strategy, you should occasionally look at the results.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214884"/>
            <a:ext cx="10285251" cy="829077"/>
          </a:xfrm>
        </p:spPr>
        <p:txBody>
          <a:bodyPr rtlCol="0"/>
          <a:lstStyle/>
          <a:p>
            <a:pPr fontAlgn="auto">
              <a:defRPr/>
            </a:pPr>
            <a:r>
              <a:rPr lang="en-US" dirty="0"/>
              <a:t>Winston Churchill</a:t>
            </a:r>
            <a:endParaRPr lang="en-US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286000"/>
            <a:ext cx="10285412" cy="2732088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sz="5400" dirty="0"/>
              <a:t>Teamwork: The fuel that allows common people to attain uncommon results.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214884"/>
            <a:ext cx="10285251" cy="829077"/>
          </a:xfrm>
        </p:spPr>
        <p:txBody>
          <a:bodyPr rtlCol="0"/>
          <a:lstStyle/>
          <a:p>
            <a:pPr fontAlgn="auto">
              <a:defRPr/>
            </a:pPr>
            <a:r>
              <a:rPr lang="en-US" dirty="0"/>
              <a:t>Andrew Carnegie, Industrialist and philanthropist</a:t>
            </a:r>
          </a:p>
          <a:p>
            <a:pPr fontAlgn="auto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286000"/>
            <a:ext cx="10285412" cy="2732088"/>
          </a:xfrm>
        </p:spPr>
        <p:txBody>
          <a:bodyPr rtlCol="0"/>
          <a:lstStyle/>
          <a:p>
            <a:pPr fontAlgn="auto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dirty="0"/>
              <a:t>I attribute my success to this—</a:t>
            </a:r>
            <a:br>
              <a:rPr lang="en-US" dirty="0"/>
            </a:br>
            <a:r>
              <a:rPr lang="en-US" dirty="0"/>
              <a:t>I never gave or took any excuse.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214884"/>
            <a:ext cx="10285251" cy="829077"/>
          </a:xfrm>
        </p:spPr>
        <p:txBody>
          <a:bodyPr rtlCol="0"/>
          <a:lstStyle/>
          <a:p>
            <a:pPr fontAlgn="auto">
              <a:defRPr/>
            </a:pPr>
            <a:r>
              <a:rPr lang="en-US" dirty="0"/>
              <a:t>Florence Nightingale, founder of modern nursing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286000"/>
            <a:ext cx="10285412" cy="2732088"/>
          </a:xfrm>
        </p:spPr>
        <p:txBody>
          <a:bodyPr rtlCol="0">
            <a:normAutofit fontScale="70000" lnSpcReduction="20000"/>
          </a:bodyPr>
          <a:lstStyle/>
          <a:p>
            <a:pPr fontAlgn="auto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dirty="0"/>
              <a:t>The productivity of a work group seems to depend on how the group members see their own goals in relation to the goals of the organization.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214884"/>
            <a:ext cx="10285251" cy="829077"/>
          </a:xfrm>
        </p:spPr>
        <p:txBody>
          <a:bodyPr rtlCol="0"/>
          <a:lstStyle/>
          <a:p>
            <a:pPr fontAlgn="auto">
              <a:defRPr/>
            </a:pPr>
            <a:r>
              <a:rPr lang="en-US" dirty="0"/>
              <a:t>Ken Blanchard, author and business consultant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286000"/>
            <a:ext cx="10285412" cy="27320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dirty="0"/>
              <a:t>Goals should be realistic, attainable, and shared among all members of the team.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214884"/>
            <a:ext cx="10285251" cy="829077"/>
          </a:xfrm>
        </p:spPr>
        <p:txBody>
          <a:bodyPr rtlCol="0"/>
          <a:lstStyle/>
          <a:p>
            <a:pPr fontAlgn="auto">
              <a:defRPr/>
            </a:pPr>
            <a:r>
              <a:rPr lang="en-US" dirty="0"/>
              <a:t>Mike Krzyzewski, basketball coach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286000"/>
            <a:ext cx="10285412" cy="2555875"/>
          </a:xfrm>
        </p:spPr>
        <p:txBody>
          <a:bodyPr rtlCol="0">
            <a:normAutofit fontScale="62500" lnSpcReduction="20000"/>
          </a:bodyPr>
          <a:lstStyle/>
          <a:p>
            <a:pPr fontAlgn="auto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dirty="0"/>
              <a:t>The ultimate dysfunction of a team is the tendency of members to care about something other than the collective goals of the group.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214884"/>
            <a:ext cx="10285251" cy="583749"/>
          </a:xfrm>
        </p:spPr>
        <p:txBody>
          <a:bodyPr rtlCol="0"/>
          <a:lstStyle/>
          <a:p>
            <a:pPr fontAlgn="auto">
              <a:defRPr/>
            </a:pPr>
            <a:r>
              <a:rPr lang="en-US" dirty="0"/>
              <a:t>Patrick Lencioni, </a:t>
            </a:r>
            <a:r>
              <a:rPr lang="en-US" i="1" dirty="0"/>
              <a:t>The Five Dysfunctions of a Team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286000"/>
            <a:ext cx="10285412" cy="2732088"/>
          </a:xfrm>
        </p:spPr>
        <p:txBody>
          <a:bodyPr rtlCol="0">
            <a:normAutofit fontScale="92500"/>
          </a:bodyPr>
          <a:lstStyle/>
          <a:p>
            <a:pPr fontAlgn="auto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dirty="0"/>
              <a:t>Individualism wins trophies, but teamwork wins championships.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214884"/>
            <a:ext cx="10285251" cy="829077"/>
          </a:xfrm>
        </p:spPr>
        <p:txBody>
          <a:bodyPr rtlCol="0"/>
          <a:lstStyle/>
          <a:p>
            <a:pPr fontAlgn="auto">
              <a:defRPr/>
            </a:pPr>
            <a:r>
              <a:rPr lang="en-US" dirty="0"/>
              <a:t>Tommy Lasorda, baseball coach and manager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286000"/>
            <a:ext cx="10285412" cy="2732088"/>
          </a:xfrm>
        </p:spPr>
        <p:txBody>
          <a:bodyPr rtlCol="0">
            <a:normAutofit fontScale="85000" lnSpcReduction="10000"/>
          </a:bodyPr>
          <a:lstStyle/>
          <a:p>
            <a:pPr fontAlgn="auto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dirty="0"/>
              <a:t>It’s not the will to win that matters—everyone has that. It’s the will to </a:t>
            </a:r>
            <a:r>
              <a:rPr lang="en-US" i="1" dirty="0"/>
              <a:t>prepare</a:t>
            </a:r>
            <a:r>
              <a:rPr lang="en-US" dirty="0"/>
              <a:t> to win that matters.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214884"/>
            <a:ext cx="10285251" cy="829077"/>
          </a:xfrm>
        </p:spPr>
        <p:txBody>
          <a:bodyPr rtlCol="0"/>
          <a:lstStyle/>
          <a:p>
            <a:pPr fontAlgn="auto">
              <a:defRPr/>
            </a:pPr>
            <a:r>
              <a:rPr lang="en-US" dirty="0"/>
              <a:t>Bear Bryant, football coach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286000"/>
            <a:ext cx="10285412" cy="2732088"/>
          </a:xfrm>
        </p:spPr>
        <p:txBody>
          <a:bodyPr rtlCol="0">
            <a:normAutofit fontScale="92500"/>
          </a:bodyPr>
          <a:lstStyle/>
          <a:p>
            <a:pPr fontAlgn="auto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dirty="0"/>
              <a:t>You have to expect things of yourself before you can do them.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214884"/>
            <a:ext cx="10285251" cy="829077"/>
          </a:xfrm>
        </p:spPr>
        <p:txBody>
          <a:bodyPr rtlCol="0"/>
          <a:lstStyle/>
          <a:p>
            <a:pPr fontAlgn="auto">
              <a:defRPr/>
            </a:pPr>
            <a:r>
              <a:rPr lang="en-US" dirty="0"/>
              <a:t>Michael Jordan, basketball player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286000"/>
            <a:ext cx="10285412" cy="2732088"/>
          </a:xfrm>
        </p:spPr>
        <p:txBody>
          <a:bodyPr rtlCol="0"/>
          <a:lstStyle/>
          <a:p>
            <a:pPr fontAlgn="auto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dirty="0"/>
              <a:t>Goals are dreams with deadlines.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214884"/>
            <a:ext cx="10285251" cy="829077"/>
          </a:xfrm>
        </p:spPr>
        <p:txBody>
          <a:bodyPr rtlCol="0"/>
          <a:lstStyle/>
          <a:p>
            <a:pPr fontAlgn="auto">
              <a:defRPr/>
            </a:pPr>
            <a:r>
              <a:rPr lang="en-US" dirty="0"/>
              <a:t>Diana Scharf Hunt, author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286000"/>
            <a:ext cx="10285412" cy="27320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dirty="0"/>
              <a:t>A person who stands at the fork, unable to pick, will never get anywhere.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214884"/>
            <a:ext cx="10285251" cy="829077"/>
          </a:xfrm>
        </p:spPr>
        <p:txBody>
          <a:bodyPr rtlCol="0"/>
          <a:lstStyle/>
          <a:p>
            <a:pPr fontAlgn="auto">
              <a:defRPr/>
            </a:pPr>
            <a:r>
              <a:rPr lang="en-US" dirty="0"/>
              <a:t>Terry </a:t>
            </a:r>
            <a:r>
              <a:rPr lang="en-US" dirty="0" err="1"/>
              <a:t>Goodkind</a:t>
            </a:r>
            <a:r>
              <a:rPr lang="en-US" dirty="0"/>
              <a:t>, novelist, in </a:t>
            </a:r>
            <a:r>
              <a:rPr lang="en-US" i="1" dirty="0"/>
              <a:t>Wizard’s First Rule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286000"/>
            <a:ext cx="10285412" cy="2732088"/>
          </a:xfrm>
        </p:spPr>
        <p:txBody>
          <a:bodyPr rtlCol="0"/>
          <a:lstStyle/>
          <a:p>
            <a:pPr fontAlgn="auto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dirty="0"/>
              <a:t>Knowing what must be done does away with fear.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214884"/>
            <a:ext cx="10285251" cy="829077"/>
          </a:xfrm>
        </p:spPr>
        <p:txBody>
          <a:bodyPr rtlCol="0"/>
          <a:lstStyle/>
          <a:p>
            <a:pPr fontAlgn="auto">
              <a:defRPr/>
            </a:pPr>
            <a:r>
              <a:rPr lang="en-US" dirty="0"/>
              <a:t>Rosa Parks, civil rights activist</a:t>
            </a:r>
            <a:endParaRPr lang="en-US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286000"/>
            <a:ext cx="10285412" cy="2732088"/>
          </a:xfrm>
        </p:spPr>
        <p:txBody>
          <a:bodyPr rtlCol="0"/>
          <a:lstStyle/>
          <a:p>
            <a:pPr fontAlgn="auto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dirty="0"/>
              <a:t>Don’t mistake activity with achievement.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214884"/>
            <a:ext cx="10285251" cy="829077"/>
          </a:xfrm>
        </p:spPr>
        <p:txBody>
          <a:bodyPr rtlCol="0"/>
          <a:lstStyle/>
          <a:p>
            <a:pPr fontAlgn="auto">
              <a:defRPr/>
            </a:pPr>
            <a:r>
              <a:rPr lang="en-US" dirty="0"/>
              <a:t>John Wooden, basketball coach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286000"/>
            <a:ext cx="10285412" cy="2732088"/>
          </a:xfrm>
        </p:spPr>
        <p:txBody>
          <a:bodyPr rtlCol="0"/>
          <a:lstStyle/>
          <a:p>
            <a:pPr fontAlgn="auto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dirty="0"/>
              <a:t>Don’t be afraid to give up the good to go for the great.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214884"/>
            <a:ext cx="10285251" cy="829077"/>
          </a:xfrm>
        </p:spPr>
        <p:txBody>
          <a:bodyPr rtlCol="0"/>
          <a:lstStyle/>
          <a:p>
            <a:pPr fontAlgn="auto">
              <a:defRPr/>
            </a:pPr>
            <a:r>
              <a:rPr lang="en-US" dirty="0"/>
              <a:t>John D. Rockefeller, business leader and philanthropist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286000"/>
            <a:ext cx="10285412" cy="2732088"/>
          </a:xfrm>
        </p:spPr>
        <p:txBody>
          <a:bodyPr rtlCol="0">
            <a:normAutofit fontScale="70000" lnSpcReduction="20000"/>
          </a:bodyPr>
          <a:lstStyle/>
          <a:p>
            <a:pPr fontAlgn="auto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dirty="0"/>
              <a:t>You don't make progress by standing on the sidelines, whimpering and complaining. You make progress by implementing ideas.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214884"/>
            <a:ext cx="10285251" cy="829077"/>
          </a:xfrm>
        </p:spPr>
        <p:txBody>
          <a:bodyPr rtlCol="0"/>
          <a:lstStyle/>
          <a:p>
            <a:pPr fontAlgn="auto">
              <a:defRPr/>
            </a:pPr>
            <a:r>
              <a:rPr lang="en-US" dirty="0"/>
              <a:t>Shirley Chisholm, Congressperson and presidential candidate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1738" y="0"/>
            <a:ext cx="10990262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286000"/>
            <a:ext cx="10285412" cy="2555875"/>
          </a:xfrm>
        </p:spPr>
        <p:txBody>
          <a:bodyPr rtlCol="0">
            <a:normAutofit fontScale="70000" lnSpcReduction="20000"/>
          </a:bodyPr>
          <a:lstStyle/>
          <a:p>
            <a:pPr fontAlgn="auto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dirty="0"/>
              <a:t>A functional team must make the collective results of the group more important to each individual than individual members’ goals.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214884"/>
            <a:ext cx="10285251" cy="583749"/>
          </a:xfrm>
        </p:spPr>
        <p:txBody>
          <a:bodyPr rtlCol="0"/>
          <a:lstStyle/>
          <a:p>
            <a:pPr fontAlgn="auto">
              <a:defRPr/>
            </a:pPr>
            <a:r>
              <a:rPr lang="en-US" dirty="0"/>
              <a:t>Patrick Lencioni, </a:t>
            </a:r>
            <a:r>
              <a:rPr lang="en-US" i="1" dirty="0"/>
              <a:t>The Five Dysfunctions of a Team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5" descr="A picture containing text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7963" y="6099175"/>
            <a:ext cx="1616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889000" y="698500"/>
            <a:ext cx="5207000" cy="3048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+mj-lt"/>
                <a:cs typeface="+mn-cs"/>
              </a:rPr>
              <a:t>Results is one of </a:t>
            </a:r>
            <a:r>
              <a:rPr lang="en-US" sz="4800" b="1" dirty="0">
                <a:latin typeface="+mj-lt"/>
                <a:cs typeface="+mn-cs"/>
              </a:rPr>
              <a:t>The Five Behaviors of a Cohesive Team.</a:t>
            </a: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889000" y="4243388"/>
            <a:ext cx="5207000" cy="107791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j-lt"/>
                <a:cs typeface="+mn-cs"/>
              </a:rPr>
              <a:t>Learn more at </a:t>
            </a:r>
            <a:r>
              <a:rPr lang="en-US" sz="3200" i="1" dirty="0" err="1">
                <a:latin typeface="+mj-lt"/>
                <a:cs typeface="+mn-cs"/>
              </a:rPr>
              <a:t>Discprofile.com</a:t>
            </a:r>
            <a:endParaRPr lang="en-US" sz="3200" b="1" i="1" dirty="0">
              <a:latin typeface="+mj-lt"/>
              <a:cs typeface="+mn-cs"/>
            </a:endParaRPr>
          </a:p>
        </p:txBody>
      </p:sp>
      <p:pic>
        <p:nvPicPr>
          <p:cNvPr id="56324" name="Picture 9" descr="The Five Behaviors pyramid model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0838" y="947738"/>
            <a:ext cx="4398962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286000"/>
            <a:ext cx="10285412" cy="2555875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dirty="0"/>
              <a:t>No amount of trust, conflict, commitment, or accountability can compensate for a lack of desire to win.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214884"/>
            <a:ext cx="10285251" cy="583749"/>
          </a:xfrm>
        </p:spPr>
        <p:txBody>
          <a:bodyPr rtlCol="0"/>
          <a:lstStyle/>
          <a:p>
            <a:pPr fontAlgn="auto">
              <a:defRPr/>
            </a:pPr>
            <a:r>
              <a:rPr lang="en-US" dirty="0"/>
              <a:t>Patrick Lencioni, </a:t>
            </a:r>
            <a:r>
              <a:rPr lang="en-US" i="1" dirty="0"/>
              <a:t>The Five Dysfunctions of a Team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286000"/>
            <a:ext cx="10285412" cy="2555875"/>
          </a:xfrm>
        </p:spPr>
        <p:txBody>
          <a:bodyPr rtlCol="0">
            <a:normAutofit fontScale="62500" lnSpcReduction="20000"/>
          </a:bodyPr>
          <a:lstStyle/>
          <a:p>
            <a:pPr fontAlgn="auto">
              <a:lnSpc>
                <a:spcPct val="120000"/>
              </a:lnSpc>
              <a:spcBef>
                <a:spcPts val="3000"/>
              </a:spcBef>
              <a:buFont typeface="Arial" panose="020B0604020202020204" pitchFamily="34" charset="0"/>
              <a:buNone/>
              <a:defRPr/>
            </a:pPr>
            <a:r>
              <a:rPr lang="en-US" dirty="0"/>
              <a:t>“How did you do it?” we asked Don. “How did you make it to the top of Mount Rainier on one leg?”</a:t>
            </a:r>
          </a:p>
          <a:p>
            <a:pPr fontAlgn="auto">
              <a:lnSpc>
                <a:spcPct val="120000"/>
              </a:lnSpc>
              <a:spcBef>
                <a:spcPts val="3000"/>
              </a:spcBef>
              <a:buFont typeface="Arial" panose="020B0604020202020204" pitchFamily="34" charset="0"/>
              <a:buNone/>
              <a:defRPr/>
            </a:pPr>
            <a:r>
              <a:rPr lang="en-US" dirty="0"/>
              <a:t> “One hop at a time,” he said.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214884"/>
            <a:ext cx="10285251" cy="583749"/>
          </a:xfrm>
        </p:spPr>
        <p:txBody>
          <a:bodyPr rtlCol="0"/>
          <a:lstStyle/>
          <a:p>
            <a:pPr fontAlgn="auto">
              <a:defRPr/>
            </a:pPr>
            <a:r>
              <a:rPr lang="en-US" dirty="0"/>
              <a:t>James M. Kouzes, </a:t>
            </a:r>
            <a:r>
              <a:rPr lang="en-US" i="1" dirty="0"/>
              <a:t>The Leadership Challenge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286000"/>
            <a:ext cx="10285412" cy="2555875"/>
          </a:xfrm>
        </p:spPr>
        <p:txBody>
          <a:bodyPr rtlCol="0">
            <a:normAutofit fontScale="62500" lnSpcReduction="20000"/>
          </a:bodyPr>
          <a:lstStyle/>
          <a:p>
            <a:pPr fontAlgn="auto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dirty="0"/>
              <a:t>How does a team go about ensuring that its attention is focused on results? By making results clear, and rewarding only those behaviors and actions that contribute to those results.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214884"/>
            <a:ext cx="10285251" cy="583749"/>
          </a:xfrm>
        </p:spPr>
        <p:txBody>
          <a:bodyPr rtlCol="0"/>
          <a:lstStyle/>
          <a:p>
            <a:pPr fontAlgn="auto">
              <a:defRPr/>
            </a:pPr>
            <a:r>
              <a:rPr lang="en-US" dirty="0"/>
              <a:t>Patrick Lencioni, </a:t>
            </a:r>
            <a:r>
              <a:rPr lang="en-US" i="1" dirty="0"/>
              <a:t>The Five Dysfunctions of a Team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286000"/>
            <a:ext cx="10285412" cy="2555875"/>
          </a:xfrm>
        </p:spPr>
        <p:txBody>
          <a:bodyPr rtlCol="0">
            <a:normAutofit fontScale="55000" lnSpcReduction="20000"/>
          </a:bodyPr>
          <a:lstStyle/>
          <a:p>
            <a:pPr fontAlgn="auto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dirty="0"/>
              <a:t>Teams that are willing to commit publicly to specific results are more likely to work with a passionate, even desperate desire to achieve those results. Teams that say, “We’ll do our best,” are subtly, if not purposefully, preparing themselves for failure.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214884"/>
            <a:ext cx="10285251" cy="583749"/>
          </a:xfrm>
        </p:spPr>
        <p:txBody>
          <a:bodyPr rtlCol="0"/>
          <a:lstStyle/>
          <a:p>
            <a:pPr fontAlgn="auto">
              <a:defRPr/>
            </a:pPr>
            <a:r>
              <a:rPr lang="en-US" dirty="0"/>
              <a:t>Patrick Lencioni, </a:t>
            </a:r>
            <a:r>
              <a:rPr lang="en-US" i="1" dirty="0"/>
              <a:t>The Five Dysfunctions of a Team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286000"/>
            <a:ext cx="10285412" cy="2555875"/>
          </a:xfrm>
        </p:spPr>
        <p:txBody>
          <a:bodyPr rtlCol="0">
            <a:normAutofit fontScale="62500" lnSpcReduction="20000"/>
          </a:bodyPr>
          <a:lstStyle/>
          <a:p>
            <a:pPr fontAlgn="auto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dirty="0"/>
              <a:t>Team leaders must be selfless and objective, and reserve rewards and recognition for those who make real contributions to the achievement of group goals.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214884"/>
            <a:ext cx="10285251" cy="583749"/>
          </a:xfrm>
        </p:spPr>
        <p:txBody>
          <a:bodyPr rtlCol="0"/>
          <a:lstStyle/>
          <a:p>
            <a:pPr fontAlgn="auto">
              <a:defRPr/>
            </a:pPr>
            <a:r>
              <a:rPr lang="en-US" dirty="0"/>
              <a:t>Patrick Lencioni, </a:t>
            </a:r>
            <a:r>
              <a:rPr lang="en-US" i="1" dirty="0"/>
              <a:t>The Five Dysfunctions of a Team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286000"/>
            <a:ext cx="10285412" cy="2555875"/>
          </a:xfrm>
        </p:spPr>
        <p:txBody>
          <a:bodyPr rtlCol="0">
            <a:normAutofit fontScale="85000" lnSpcReduction="10000"/>
          </a:bodyPr>
          <a:lstStyle/>
          <a:p>
            <a:pPr fontAlgn="auto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dirty="0"/>
              <a:t>No one on a cohesive team can say, “Well, I did my job. Our failure isn’t my fault.”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8623" y="5214884"/>
            <a:ext cx="10285251" cy="583749"/>
          </a:xfrm>
        </p:spPr>
        <p:txBody>
          <a:bodyPr rtlCol="0"/>
          <a:lstStyle/>
          <a:p>
            <a:pPr fontAlgn="auto">
              <a:defRPr/>
            </a:pPr>
            <a:r>
              <a:rPr lang="en-US" dirty="0"/>
              <a:t>Patrick Lencioni, </a:t>
            </a:r>
            <a:r>
              <a:rPr lang="en-US" i="1" dirty="0"/>
              <a:t>The Advantage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C_Backup">
  <a:themeElements>
    <a:clrScheme name="discprofile Colors">
      <a:dk1>
        <a:srgbClr val="171238"/>
      </a:dk1>
      <a:lt1>
        <a:srgbClr val="FFFFFF"/>
      </a:lt1>
      <a:dk2>
        <a:srgbClr val="171238"/>
      </a:dk2>
      <a:lt2>
        <a:srgbClr val="FFFFFF"/>
      </a:lt2>
      <a:accent1>
        <a:srgbClr val="171238"/>
      </a:accent1>
      <a:accent2>
        <a:srgbClr val="28AE4B"/>
      </a:accent2>
      <a:accent3>
        <a:srgbClr val="EFD66D"/>
      </a:accent3>
      <a:accent4>
        <a:srgbClr val="1FA1D1"/>
      </a:accent4>
      <a:accent5>
        <a:srgbClr val="CE415B"/>
      </a:accent5>
      <a:accent6>
        <a:srgbClr val="B34B83"/>
      </a:accent6>
      <a:hlink>
        <a:srgbClr val="7980FF"/>
      </a:hlink>
      <a:folHlink>
        <a:srgbClr val="D783FF"/>
      </a:folHlink>
    </a:clrScheme>
    <a:fontScheme name="Test">
      <a:majorFont>
        <a:latin typeface="Abril Titling"/>
        <a:ea typeface=""/>
        <a:cs typeface=""/>
      </a:majorFont>
      <a:minorFont>
        <a:latin typeface="Proxima Nova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>
          <a:defRPr b="1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discprofile_template" id="{97AFBE09-96E1-4F91-B0DD-8D70B9183430}" vid="{6CA4647F-49C8-488C-816C-E6D28E121B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discprofile_template</Template>
  <TotalTime>135</TotalTime>
  <Words>545</Words>
  <Application>Microsoft Macintosh PowerPoint</Application>
  <PresentationFormat>Custom</PresentationFormat>
  <Paragraphs>32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20</vt:i4>
      </vt:variant>
      <vt:variant>
        <vt:lpstr>Slide Titles</vt:lpstr>
      </vt:variant>
      <vt:variant>
        <vt:i4>30</vt:i4>
      </vt:variant>
    </vt:vector>
  </HeadingPairs>
  <TitlesOfParts>
    <vt:vector size="54" baseType="lpstr">
      <vt:lpstr>Proxima Nova</vt:lpstr>
      <vt:lpstr>Arial</vt:lpstr>
      <vt:lpstr>Abril Titling</vt:lpstr>
      <vt:lpstr>Calibri</vt:lpstr>
      <vt:lpstr>DISC_Backup</vt:lpstr>
      <vt:lpstr>DISC_Backup</vt:lpstr>
      <vt:lpstr>DISC_Backup</vt:lpstr>
      <vt:lpstr>DISC_Backup</vt:lpstr>
      <vt:lpstr>DISC_Backup</vt:lpstr>
      <vt:lpstr>DISC_Backup</vt:lpstr>
      <vt:lpstr>DISC_Backup</vt:lpstr>
      <vt:lpstr>DISC_Backup</vt:lpstr>
      <vt:lpstr>DISC_Backup</vt:lpstr>
      <vt:lpstr>DISC_Backup</vt:lpstr>
      <vt:lpstr>DISC_Backup</vt:lpstr>
      <vt:lpstr>DISC_Backup</vt:lpstr>
      <vt:lpstr>DISC_Backup</vt:lpstr>
      <vt:lpstr>DISC_Backup</vt:lpstr>
      <vt:lpstr>DISC_Backup</vt:lpstr>
      <vt:lpstr>DISC_Backup</vt:lpstr>
      <vt:lpstr>DISC_Backup</vt:lpstr>
      <vt:lpstr>DISC_Backup</vt:lpstr>
      <vt:lpstr>DISC_Backup</vt:lpstr>
      <vt:lpstr>DISC_Backup</vt:lpstr>
      <vt:lpstr>Quotes on Results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favorite quotes about teamwork</dc:title>
  <dc:creator>Xteen</dc:creator>
  <cp:lastModifiedBy>Xteen</cp:lastModifiedBy>
  <cp:revision>28</cp:revision>
  <dcterms:created xsi:type="dcterms:W3CDTF">2020-09-23T19:32:45Z</dcterms:created>
  <dcterms:modified xsi:type="dcterms:W3CDTF">2020-10-07T15:56:48Z</dcterms:modified>
</cp:coreProperties>
</file>