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29"/>
  </p:notesMasterIdLst>
  <p:sldIdLst>
    <p:sldId id="468" r:id="rId2"/>
    <p:sldId id="469" r:id="rId3"/>
    <p:sldId id="470"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345" r:id="rId2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26" autoAdjust="0"/>
    <p:restoredTop sz="94538"/>
  </p:normalViewPr>
  <p:slideViewPr>
    <p:cSldViewPr snapToGrid="0" snapToObjects="1">
      <p:cViewPr>
        <p:scale>
          <a:sx n="51" d="100"/>
          <a:sy n="51" d="100"/>
        </p:scale>
        <p:origin x="-1062" y="-165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CDEA51-35E9-4A74-8EA5-2047FAF3D916}" type="datetimeFigureOut">
              <a:rPr lang="en-US"/>
              <a:pPr>
                <a:defRPr/>
              </a:pPr>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EF54B7-C53C-4157-8691-CD868B6F41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6DBA0B59-827D-4F8E-9C34-833F9D9D2A4A}"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EC6B1D98-1055-462D-926F-80C438D2E9EF}"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B73BB603-52D0-4070-A156-93777CD0932E}"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0284C8FE-03B8-4EEF-99E7-9FA2A69E9BD6}"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6FE992EF-F33F-48B1-938A-EE01D50744A3}"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F62768A6-57F0-4DCF-8977-86CCC07045B4}"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E91CD891-CDFF-465B-B2F0-749AF9290479}"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0DDAC075-55D3-413B-9EA0-863EA6D257F7}"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iscprofile.com/products/8-dimensions-book" TargetMode="External"/><Relationship Id="rId2" Type="http://schemas.openxmlformats.org/officeDocument/2006/relationships/image" Target="../media/image27.tiff"/><Relationship Id="rId1" Type="http://schemas.openxmlformats.org/officeDocument/2006/relationships/slideLayout" Target="../slideLayouts/slideLayout5.xml"/><Relationship Id="rId5" Type="http://schemas.openxmlformats.org/officeDocument/2006/relationships/hyperlink" Target="https://discprofile.com/products/8-dimensions-of-leadership-map" TargetMode="External"/><Relationship Id="rId4" Type="http://schemas.openxmlformats.org/officeDocument/2006/relationships/hyperlink" Target="http://www.discprofiles.com/blog/2013/06/everything-disc-leadership-styl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Placeholder 5" descr="A person standing in front of a window&#10;&#10;Description automatically generated"/>
          <p:cNvPicPr>
            <a:picLocks noGrp="1" noChangeAspect="1"/>
          </p:cNvPicPr>
          <p:nvPr>
            <p:ph type="pic" sz="quarter" idx="11"/>
          </p:nvPr>
        </p:nvPicPr>
        <p:blipFill>
          <a:blip r:embed="rId2"/>
          <a:srcRect t="7761" b="7761"/>
          <a:stretch>
            <a:fillRect/>
          </a:stretch>
        </p:blipFill>
        <p:spPr>
          <a:xfrm>
            <a:off x="0" y="0"/>
            <a:ext cx="12192000" cy="5149850"/>
          </a:xfrm>
          <a:prstGeom prst="rect">
            <a:avLst/>
          </a:prstGeom>
        </p:spPr>
      </p:pic>
      <p:sp>
        <p:nvSpPr>
          <p:cNvPr id="7" name="Rectangle 6">
            <a:extLst>
              <a:ext uri="{FF2B5EF4-FFF2-40B4-BE49-F238E27FC236}"/>
            </a:extLst>
          </p:cNvPr>
          <p:cNvSpPr/>
          <p:nvPr/>
        </p:nvSpPr>
        <p:spPr>
          <a:xfrm>
            <a:off x="3673475" y="3984625"/>
            <a:ext cx="8591550" cy="309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2">
            <a:extLst>
              <a:ext uri="{FF2B5EF4-FFF2-40B4-BE49-F238E27FC236}"/>
            </a:extLst>
          </p:cNvPr>
          <p:cNvSpPr>
            <a:spLocks noGrp="1"/>
          </p:cNvSpPr>
          <p:nvPr>
            <p:ph type="ctrTitle"/>
          </p:nvPr>
        </p:nvSpPr>
        <p:spPr>
          <a:xfrm>
            <a:off x="3948113" y="4814888"/>
            <a:ext cx="8064500" cy="876300"/>
          </a:xfrm>
        </p:spPr>
        <p:txBody>
          <a:bodyPr>
            <a:normAutofit fontScale="90000"/>
          </a:bodyPr>
          <a:lstStyle/>
          <a:p>
            <a:pPr fontAlgn="auto">
              <a:spcAft>
                <a:spcPts val="0"/>
              </a:spcAft>
              <a:defRPr/>
            </a:pPr>
            <a:r>
              <a:rPr lang="en-US" dirty="0"/>
              <a:t>Lessons from the 8 Dimensions of Leadership</a:t>
            </a:r>
          </a:p>
        </p:txBody>
      </p:sp>
      <p:sp>
        <p:nvSpPr>
          <p:cNvPr id="26628" name="Text Placeholder 3"/>
          <p:cNvSpPr>
            <a:spLocks noGrp="1"/>
          </p:cNvSpPr>
          <p:nvPr>
            <p:ph type="body" sz="quarter" idx="10"/>
          </p:nvPr>
        </p:nvSpPr>
        <p:spPr>
          <a:xfrm>
            <a:off x="4121150" y="5691188"/>
            <a:ext cx="7891463" cy="411162"/>
          </a:xfrm>
        </p:spPr>
        <p:txBody>
          <a:bodyPr/>
          <a:lstStyle/>
          <a:p>
            <a:r>
              <a:rPr lang="en-US" smtClean="0"/>
              <a:t>Leadership strategies based on DiSC®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85000" lnSpcReduction="10000"/>
          </a:bodyPr>
          <a:lstStyle/>
          <a:p>
            <a:pPr fontAlgn="auto">
              <a:lnSpc>
                <a:spcPct val="120000"/>
              </a:lnSpc>
              <a:buFont typeface="Arial" panose="020B0604020202020204" pitchFamily="34" charset="0"/>
              <a:buNone/>
              <a:defRPr/>
            </a:pPr>
            <a:r>
              <a:rPr lang="en-US" dirty="0"/>
              <a:t>The quality of a leader cannot be judged by the answers he gives, but by the questions he asks.</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Simon </a:t>
            </a:r>
            <a:r>
              <a:rPr lang="en-US" dirty="0" err="1"/>
              <a:t>Simek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Affirming</a:t>
            </a:r>
            <a:endParaRPr lang="en-US" dirty="0"/>
          </a:p>
        </p:txBody>
      </p:sp>
      <p:sp>
        <p:nvSpPr>
          <p:cNvPr id="36866"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Monitor your “default” expressions.</a:t>
            </a:r>
          </a:p>
          <a:p>
            <a:pPr>
              <a:spcAft>
                <a:spcPts val="1400"/>
              </a:spcAft>
            </a:pPr>
            <a:r>
              <a:rPr lang="en-US" sz="3200" smtClean="0"/>
              <a:t>Let people know that you value them.</a:t>
            </a:r>
          </a:p>
          <a:p>
            <a:pPr>
              <a:spcAft>
                <a:spcPts val="1400"/>
              </a:spcAft>
            </a:pPr>
            <a:r>
              <a:rPr lang="en-US" sz="3200" smtClean="0"/>
              <a:t>Accept other people’s limitations.</a:t>
            </a:r>
          </a:p>
        </p:txBody>
      </p:sp>
      <p:pic>
        <p:nvPicPr>
          <p:cNvPr id="36867" name="Picture Placeholder 8"/>
          <p:cNvPicPr>
            <a:picLocks noGrp="1" noChangeAspect="1"/>
          </p:cNvPicPr>
          <p:nvPr>
            <p:ph type="pic" sz="quarter" idx="11"/>
          </p:nvPr>
        </p:nvPicPr>
        <p:blipFill>
          <a:blip r:embed="rId2"/>
          <a:srcRect/>
          <a:stretch>
            <a:fillRect/>
          </a:stretch>
        </p:blipFill>
        <p:spPr>
          <a:xfrm>
            <a:off x="8775700" y="1612900"/>
            <a:ext cx="2552700" cy="36671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Inclusive</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lnSpcReduction="10000"/>
          </a:bodyPr>
          <a:lstStyle/>
          <a:p>
            <a:pPr fontAlgn="auto">
              <a:lnSpc>
                <a:spcPct val="110000"/>
              </a:lnSpc>
              <a:buFont typeface="Arial" panose="020B0604020202020204" pitchFamily="34" charset="0"/>
              <a:buNone/>
              <a:defRPr/>
            </a:pPr>
            <a:r>
              <a:rPr lang="en-US" sz="2800" dirty="0"/>
              <a:t>They tend to be very people-oriented.</a:t>
            </a:r>
          </a:p>
          <a:p>
            <a:pPr fontAlgn="auto">
              <a:lnSpc>
                <a:spcPct val="110000"/>
              </a:lnSpc>
              <a:buFont typeface="Arial" panose="020B0604020202020204" pitchFamily="34" charset="0"/>
              <a:buNone/>
              <a:defRPr/>
            </a:pPr>
            <a:r>
              <a:rPr lang="en-US" sz="2800" dirty="0"/>
              <a:t>They’re often able to create a warm, safe environment. </a:t>
            </a:r>
          </a:p>
          <a:p>
            <a:pPr fontAlgn="auto">
              <a:lnSpc>
                <a:spcPct val="110000"/>
              </a:lnSpc>
              <a:buFont typeface="Arial" panose="020B0604020202020204" pitchFamily="34" charset="0"/>
              <a:buNone/>
              <a:defRPr/>
            </a:pPr>
            <a:r>
              <a:rPr lang="en-US" sz="2800" dirty="0"/>
              <a:t>They’re able to overlook other people’s flaws. </a:t>
            </a:r>
          </a:p>
          <a:p>
            <a:pPr fontAlgn="auto">
              <a:lnSpc>
                <a:spcPct val="110000"/>
              </a:lnSpc>
              <a:buFont typeface="Arial" panose="020B0604020202020204" pitchFamily="34" charset="0"/>
              <a:buNone/>
              <a:defRPr/>
            </a:pPr>
            <a:r>
              <a:rPr lang="en-US" sz="2800" dirty="0"/>
              <a:t>They tend to deliver reliable results.</a:t>
            </a:r>
          </a:p>
          <a:p>
            <a:pPr fontAlgn="auto">
              <a:lnSpc>
                <a:spcPct val="110000"/>
              </a:lnSpc>
              <a:buFont typeface="Arial" panose="020B0604020202020204" pitchFamily="34" charset="0"/>
              <a:buNone/>
              <a:defRPr/>
            </a:pPr>
            <a:r>
              <a:rPr lang="en-US" sz="2800" i="1" dirty="0" err="1"/>
              <a:t>DiSC</a:t>
            </a:r>
            <a:r>
              <a:rPr lang="en-US" sz="2800" i="1" dirty="0"/>
              <a:t>® style S.</a:t>
            </a:r>
          </a:p>
        </p:txBody>
      </p:sp>
      <p:pic>
        <p:nvPicPr>
          <p:cNvPr id="37891" name="Content Placeholder 7"/>
          <p:cNvPicPr>
            <a:picLocks noGrp="1" noChangeAspect="1"/>
          </p:cNvPicPr>
          <p:nvPr>
            <p:ph type="pic" sz="quarter" idx="11"/>
          </p:nvPr>
        </p:nvPicPr>
        <p:blipFill>
          <a:blip r:embed="rId2"/>
          <a:srcRect/>
          <a:stretch>
            <a:fillRect/>
          </a:stretch>
        </p:blipFill>
        <p:spPr>
          <a:xfrm>
            <a:off x="7631113" y="2474913"/>
            <a:ext cx="4006850" cy="19081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Only the leader can set the tone of the dialogue in the organization. Dialogue is the core of culture and the basic unit of work. How people talk to each other absolutely determines how well the organization will function.</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Larry </a:t>
            </a:r>
            <a:r>
              <a:rPr lang="en-US" dirty="0" err="1"/>
              <a:t>Bossidy</a:t>
            </a:r>
            <a:r>
              <a:rPr lang="en-US" dirty="0"/>
              <a:t> and Ram </a:t>
            </a:r>
            <a:r>
              <a:rPr lang="en-US" dirty="0" err="1"/>
              <a:t>Charan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Inclusive</a:t>
            </a:r>
            <a:endParaRPr lang="en-US" dirty="0"/>
          </a:p>
        </p:txBody>
      </p:sp>
      <p:sp>
        <p:nvSpPr>
          <p:cNvPr id="39938"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Show people that you’re open to their ideas.</a:t>
            </a:r>
          </a:p>
          <a:p>
            <a:pPr>
              <a:spcAft>
                <a:spcPts val="1400"/>
              </a:spcAft>
            </a:pPr>
            <a:r>
              <a:rPr lang="en-US" sz="3200" smtClean="0"/>
              <a:t>Monitor your emotional output carefully. </a:t>
            </a:r>
          </a:p>
          <a:p>
            <a:pPr>
              <a:spcAft>
                <a:spcPts val="1400"/>
              </a:spcAft>
            </a:pPr>
            <a:r>
              <a:rPr lang="en-US" sz="3200" smtClean="0"/>
              <a:t>Work to facilitate two-way discussion on important issues.</a:t>
            </a:r>
          </a:p>
        </p:txBody>
      </p:sp>
      <p:pic>
        <p:nvPicPr>
          <p:cNvPr id="39939" name="Picture Placeholder 8"/>
          <p:cNvPicPr>
            <a:picLocks noGrp="1" noChangeAspect="1"/>
          </p:cNvPicPr>
          <p:nvPr>
            <p:ph type="pic" sz="quarter" idx="11"/>
          </p:nvPr>
        </p:nvPicPr>
        <p:blipFill>
          <a:blip r:embed="rId2"/>
          <a:srcRect l="5170" r="5994" b="14511"/>
          <a:stretch>
            <a:fillRect/>
          </a:stretch>
        </p:blipFill>
        <p:spPr>
          <a:xfrm>
            <a:off x="8829675" y="1612900"/>
            <a:ext cx="2444750" cy="35290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Humble</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a:bodyPr>
          <a:lstStyle/>
          <a:p>
            <a:pPr fontAlgn="auto">
              <a:lnSpc>
                <a:spcPct val="110000"/>
              </a:lnSpc>
              <a:buFont typeface="Arial" panose="020B0604020202020204" pitchFamily="34" charset="0"/>
              <a:buNone/>
              <a:defRPr/>
            </a:pPr>
            <a:r>
              <a:rPr lang="en-US" sz="2800" dirty="0"/>
              <a:t>They’re often able to head off potential problems with careful planning. </a:t>
            </a:r>
          </a:p>
          <a:p>
            <a:pPr fontAlgn="auto">
              <a:lnSpc>
                <a:spcPct val="110000"/>
              </a:lnSpc>
              <a:buFont typeface="Arial" panose="020B0604020202020204" pitchFamily="34" charset="0"/>
              <a:buNone/>
              <a:defRPr/>
            </a:pPr>
            <a:r>
              <a:rPr lang="en-US" sz="2800" dirty="0"/>
              <a:t>They provide others with the tools necessary to do their work. </a:t>
            </a:r>
          </a:p>
          <a:p>
            <a:pPr fontAlgn="auto">
              <a:lnSpc>
                <a:spcPct val="110000"/>
              </a:lnSpc>
              <a:buFont typeface="Arial" panose="020B0604020202020204" pitchFamily="34" charset="0"/>
              <a:buNone/>
              <a:defRPr/>
            </a:pPr>
            <a:r>
              <a:rPr lang="en-US" sz="2800" dirty="0"/>
              <a:t>They maintain their composure, even under stress.</a:t>
            </a:r>
          </a:p>
          <a:p>
            <a:pPr fontAlgn="auto">
              <a:lnSpc>
                <a:spcPct val="110000"/>
              </a:lnSpc>
              <a:buFont typeface="Arial" panose="020B0604020202020204" pitchFamily="34" charset="0"/>
              <a:buNone/>
              <a:defRPr/>
            </a:pPr>
            <a:r>
              <a:rPr lang="en-US" sz="2800" i="1" dirty="0" err="1"/>
              <a:t>DiSC</a:t>
            </a:r>
            <a:r>
              <a:rPr lang="en-US" sz="2800" i="1" dirty="0"/>
              <a:t>® style SC or CS.</a:t>
            </a:r>
          </a:p>
        </p:txBody>
      </p:sp>
      <p:pic>
        <p:nvPicPr>
          <p:cNvPr id="40963" name="Content Placeholder 7"/>
          <p:cNvPicPr>
            <a:picLocks noGrp="1" noChangeAspect="1"/>
          </p:cNvPicPr>
          <p:nvPr>
            <p:ph type="pic" sz="quarter" idx="11"/>
          </p:nvPr>
        </p:nvPicPr>
        <p:blipFill>
          <a:blip r:embed="rId2"/>
          <a:srcRect/>
          <a:stretch>
            <a:fillRect/>
          </a:stretch>
        </p:blipFill>
        <p:spPr>
          <a:xfrm>
            <a:off x="7596188" y="2474913"/>
            <a:ext cx="4075112" cy="19081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85000" lnSpcReduction="10000"/>
          </a:bodyPr>
          <a:lstStyle/>
          <a:p>
            <a:pPr fontAlgn="auto">
              <a:lnSpc>
                <a:spcPct val="120000"/>
              </a:lnSpc>
              <a:buFont typeface="Arial" panose="020B0604020202020204" pitchFamily="34" charset="0"/>
              <a:buNone/>
              <a:defRPr/>
            </a:pPr>
            <a:r>
              <a:rPr lang="en-US" dirty="0"/>
              <a:t>Don’t flaunt your authority. Humility will make you approachable. It opens the door to building relationships.</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Jack Zenger and Joe Folkman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Humble</a:t>
            </a:r>
            <a:endParaRPr lang="en-US" dirty="0"/>
          </a:p>
        </p:txBody>
      </p:sp>
      <p:sp>
        <p:nvSpPr>
          <p:cNvPr id="43010"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Maintain your composure by keeping things in perspective.</a:t>
            </a:r>
          </a:p>
          <a:p>
            <a:pPr>
              <a:spcAft>
                <a:spcPts val="1400"/>
              </a:spcAft>
            </a:pPr>
            <a:r>
              <a:rPr lang="en-US" sz="3200" smtClean="0"/>
              <a:t>Take the time to listen to the less powerful people around you.</a:t>
            </a:r>
          </a:p>
          <a:p>
            <a:pPr>
              <a:spcAft>
                <a:spcPts val="1400"/>
              </a:spcAft>
            </a:pPr>
            <a:r>
              <a:rPr lang="en-US" sz="3200" smtClean="0"/>
              <a:t>Make the needs of your group a priority.</a:t>
            </a:r>
          </a:p>
        </p:txBody>
      </p:sp>
      <p:pic>
        <p:nvPicPr>
          <p:cNvPr id="43011" name="Picture Placeholder 8"/>
          <p:cNvPicPr>
            <a:picLocks noGrp="1" noChangeAspect="1"/>
          </p:cNvPicPr>
          <p:nvPr>
            <p:ph type="pic" sz="quarter" idx="11"/>
          </p:nvPr>
        </p:nvPicPr>
        <p:blipFill>
          <a:blip r:embed="rId2"/>
          <a:srcRect/>
          <a:stretch>
            <a:fillRect/>
          </a:stretch>
        </p:blipFill>
        <p:spPr>
          <a:xfrm>
            <a:off x="8775700" y="1627188"/>
            <a:ext cx="2552700" cy="36385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Deliberate</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lnSpcReduction="10000"/>
          </a:bodyPr>
          <a:lstStyle/>
          <a:p>
            <a:pPr fontAlgn="auto">
              <a:lnSpc>
                <a:spcPct val="110000"/>
              </a:lnSpc>
              <a:buFont typeface="Arial" panose="020B0604020202020204" pitchFamily="34" charset="0"/>
              <a:buNone/>
              <a:defRPr/>
            </a:pPr>
            <a:r>
              <a:rPr lang="en-US" sz="2800" dirty="0"/>
              <a:t>They’re determined to get things done right.</a:t>
            </a:r>
          </a:p>
          <a:p>
            <a:pPr fontAlgn="auto">
              <a:lnSpc>
                <a:spcPct val="110000"/>
              </a:lnSpc>
              <a:buFont typeface="Arial" panose="020B0604020202020204" pitchFamily="34" charset="0"/>
              <a:buNone/>
              <a:defRPr/>
            </a:pPr>
            <a:r>
              <a:rPr lang="en-US" sz="2800" dirty="0"/>
              <a:t>They’re often able to separate emotions from facts. </a:t>
            </a:r>
          </a:p>
          <a:p>
            <a:pPr fontAlgn="auto">
              <a:lnSpc>
                <a:spcPct val="110000"/>
              </a:lnSpc>
              <a:buFont typeface="Arial" panose="020B0604020202020204" pitchFamily="34" charset="0"/>
              <a:buNone/>
              <a:defRPr/>
            </a:pPr>
            <a:r>
              <a:rPr lang="en-US" sz="2800" dirty="0"/>
              <a:t>They take the time to create systems and structures. </a:t>
            </a:r>
          </a:p>
          <a:p>
            <a:pPr fontAlgn="auto">
              <a:lnSpc>
                <a:spcPct val="110000"/>
              </a:lnSpc>
              <a:buFont typeface="Arial" panose="020B0604020202020204" pitchFamily="34" charset="0"/>
              <a:buNone/>
              <a:defRPr/>
            </a:pPr>
            <a:r>
              <a:rPr lang="en-US" sz="2800" i="1" dirty="0" err="1"/>
              <a:t>DiSC</a:t>
            </a:r>
            <a:r>
              <a:rPr lang="en-US" sz="2800" i="1" dirty="0"/>
              <a:t>® style C.</a:t>
            </a:r>
          </a:p>
        </p:txBody>
      </p:sp>
      <p:pic>
        <p:nvPicPr>
          <p:cNvPr id="44035" name="Content Placeholder 7"/>
          <p:cNvPicPr>
            <a:picLocks noGrp="1" noChangeAspect="1"/>
          </p:cNvPicPr>
          <p:nvPr>
            <p:ph type="pic" sz="quarter" idx="11"/>
          </p:nvPr>
        </p:nvPicPr>
        <p:blipFill>
          <a:blip r:embed="rId2"/>
          <a:srcRect t="2" r="4398" b="4398"/>
          <a:stretch>
            <a:fillRect/>
          </a:stretch>
        </p:blipFill>
        <p:spPr>
          <a:xfrm>
            <a:off x="7596188" y="2530475"/>
            <a:ext cx="4075112" cy="17970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Whatever surprises leaders themselves may face, they don’t create any for the group. Leaders are all of a piece; they stay the course.</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Warren Bennis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Expand your perspective.</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fontScale="92500"/>
          </a:bodyPr>
          <a:lstStyle/>
          <a:p>
            <a:pPr fontAlgn="auto">
              <a:lnSpc>
                <a:spcPct val="110000"/>
              </a:lnSpc>
              <a:buFont typeface="Arial" panose="020B0604020202020204" pitchFamily="34" charset="0"/>
              <a:buNone/>
              <a:defRPr/>
            </a:pPr>
            <a:r>
              <a:rPr lang="en-US" sz="3200" dirty="0"/>
              <a:t>Shape your leadership style to match your current situation.</a:t>
            </a:r>
          </a:p>
          <a:p>
            <a:pPr fontAlgn="auto">
              <a:lnSpc>
                <a:spcPct val="110000"/>
              </a:lnSpc>
              <a:buFont typeface="Arial" panose="020B0604020202020204" pitchFamily="34" charset="0"/>
              <a:buNone/>
              <a:defRPr/>
            </a:pPr>
            <a:r>
              <a:rPr lang="en-US" sz="3200" dirty="0"/>
              <a:t>What lessons can you learn from each of the eight dimensions of leadership?</a:t>
            </a:r>
          </a:p>
          <a:p>
            <a:pPr fontAlgn="auto">
              <a:lnSpc>
                <a:spcPct val="110000"/>
              </a:lnSpc>
              <a:buFont typeface="Arial" panose="020B0604020202020204" pitchFamily="34" charset="0"/>
              <a:buNone/>
              <a:defRPr/>
            </a:pPr>
            <a:r>
              <a:rPr lang="en-US" sz="3200" dirty="0"/>
              <a:t>When would each style best serve your organization?</a:t>
            </a:r>
          </a:p>
        </p:txBody>
      </p:sp>
      <p:pic>
        <p:nvPicPr>
          <p:cNvPr id="27651" name="Content Placeholder 9"/>
          <p:cNvPicPr>
            <a:picLocks noGrp="1" noChangeAspect="1"/>
          </p:cNvPicPr>
          <p:nvPr>
            <p:ph type="pic" sz="quarter" idx="11"/>
          </p:nvPr>
        </p:nvPicPr>
        <p:blipFill>
          <a:blip r:embed="rId2"/>
          <a:srcRect l="-952" r="-906"/>
          <a:stretch>
            <a:fillRect/>
          </a:stretch>
        </p:blipFill>
        <p:spPr>
          <a:xfrm>
            <a:off x="8328025" y="2286000"/>
            <a:ext cx="3494088" cy="3454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Deliberate</a:t>
            </a:r>
            <a:endParaRPr lang="en-US" dirty="0"/>
          </a:p>
        </p:txBody>
      </p:sp>
      <p:sp>
        <p:nvSpPr>
          <p:cNvPr id="46082"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Be deliberate in your communication.</a:t>
            </a:r>
          </a:p>
          <a:p>
            <a:pPr>
              <a:spcAft>
                <a:spcPts val="1400"/>
              </a:spcAft>
            </a:pPr>
            <a:r>
              <a:rPr lang="en-US" sz="3200" smtClean="0"/>
              <a:t>Show that you’ve done your homework.</a:t>
            </a:r>
          </a:p>
          <a:p>
            <a:pPr>
              <a:spcAft>
                <a:spcPts val="1400"/>
              </a:spcAft>
            </a:pPr>
            <a:r>
              <a:rPr lang="en-US" sz="3200" smtClean="0"/>
              <a:t>Pay attention to process management tools and methods.</a:t>
            </a:r>
          </a:p>
        </p:txBody>
      </p:sp>
      <p:pic>
        <p:nvPicPr>
          <p:cNvPr id="46083" name="Picture Placeholder 8"/>
          <p:cNvPicPr>
            <a:picLocks noGrp="1" noChangeAspect="1"/>
          </p:cNvPicPr>
          <p:nvPr>
            <p:ph type="pic" sz="quarter" idx="11"/>
          </p:nvPr>
        </p:nvPicPr>
        <p:blipFill>
          <a:blip r:embed="rId2"/>
          <a:srcRect/>
          <a:stretch>
            <a:fillRect/>
          </a:stretch>
        </p:blipFill>
        <p:spPr>
          <a:xfrm>
            <a:off x="8845550" y="1627188"/>
            <a:ext cx="2414588" cy="36385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Resolute</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lnSpcReduction="20000"/>
          </a:bodyPr>
          <a:lstStyle/>
          <a:p>
            <a:pPr fontAlgn="auto">
              <a:lnSpc>
                <a:spcPct val="110000"/>
              </a:lnSpc>
              <a:buFont typeface="Arial" panose="020B0604020202020204" pitchFamily="34" charset="0"/>
              <a:buNone/>
              <a:defRPr/>
            </a:pPr>
            <a:r>
              <a:rPr lang="en-US" sz="2800" dirty="0"/>
              <a:t>They tend to be good problem solvers.</a:t>
            </a:r>
          </a:p>
          <a:p>
            <a:pPr fontAlgn="auto">
              <a:lnSpc>
                <a:spcPct val="110000"/>
              </a:lnSpc>
              <a:buFont typeface="Arial" panose="020B0604020202020204" pitchFamily="34" charset="0"/>
              <a:buNone/>
              <a:defRPr/>
            </a:pPr>
            <a:r>
              <a:rPr lang="en-US" sz="2800" dirty="0"/>
              <a:t>They’re often able to push their way through obstacles.</a:t>
            </a:r>
          </a:p>
          <a:p>
            <a:pPr fontAlgn="auto">
              <a:lnSpc>
                <a:spcPct val="110000"/>
              </a:lnSpc>
              <a:buFont typeface="Arial" panose="020B0604020202020204" pitchFamily="34" charset="0"/>
              <a:buNone/>
              <a:defRPr/>
            </a:pPr>
            <a:r>
              <a:rPr lang="en-US" sz="2800" dirty="0"/>
              <a:t>They’re able to hold people accountable.</a:t>
            </a:r>
          </a:p>
          <a:p>
            <a:pPr fontAlgn="auto">
              <a:lnSpc>
                <a:spcPct val="110000"/>
              </a:lnSpc>
              <a:buFont typeface="Arial" panose="020B0604020202020204" pitchFamily="34" charset="0"/>
              <a:buNone/>
              <a:defRPr/>
            </a:pPr>
            <a:r>
              <a:rPr lang="en-US" sz="2800" dirty="0"/>
              <a:t>They’re often able to identify potential weaknesses in plans.</a:t>
            </a:r>
          </a:p>
          <a:p>
            <a:pPr fontAlgn="auto">
              <a:lnSpc>
                <a:spcPct val="110000"/>
              </a:lnSpc>
              <a:buFont typeface="Arial" panose="020B0604020202020204" pitchFamily="34" charset="0"/>
              <a:buNone/>
              <a:defRPr/>
            </a:pPr>
            <a:r>
              <a:rPr lang="en-US" sz="2800" i="1" dirty="0" err="1"/>
              <a:t>DiSC</a:t>
            </a:r>
            <a:r>
              <a:rPr lang="en-US" sz="2800" i="1" dirty="0"/>
              <a:t>® style CD or DC.</a:t>
            </a:r>
          </a:p>
        </p:txBody>
      </p:sp>
      <p:pic>
        <p:nvPicPr>
          <p:cNvPr id="47107" name="Content Placeholder 7"/>
          <p:cNvPicPr>
            <a:picLocks noGrp="1" noChangeAspect="1"/>
          </p:cNvPicPr>
          <p:nvPr>
            <p:ph type="pic" sz="quarter" idx="11"/>
          </p:nvPr>
        </p:nvPicPr>
        <p:blipFill>
          <a:blip r:embed="rId2"/>
          <a:srcRect/>
          <a:stretch>
            <a:fillRect/>
          </a:stretch>
        </p:blipFill>
        <p:spPr>
          <a:xfrm>
            <a:off x="7596188" y="2563813"/>
            <a:ext cx="4075112" cy="17303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7500" lnSpcReduction="20000"/>
          </a:bodyPr>
          <a:lstStyle/>
          <a:p>
            <a:pPr fontAlgn="auto">
              <a:lnSpc>
                <a:spcPct val="120000"/>
              </a:lnSpc>
              <a:buFont typeface="Arial" panose="020B0604020202020204" pitchFamily="34" charset="0"/>
              <a:buNone/>
              <a:defRPr/>
            </a:pPr>
            <a:r>
              <a:rPr lang="en-US" dirty="0"/>
              <a:t>The expectations that successful leaders hold provide the framework into which people fit their own realities.</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Jim Kouzes and Barry Posner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Resolute</a:t>
            </a:r>
            <a:endParaRPr lang="en-US" dirty="0"/>
          </a:p>
        </p:txBody>
      </p:sp>
      <p:sp>
        <p:nvSpPr>
          <p:cNvPr id="49154"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Learn to hold people accountable.</a:t>
            </a:r>
          </a:p>
          <a:p>
            <a:pPr>
              <a:spcAft>
                <a:spcPts val="1400"/>
              </a:spcAft>
            </a:pPr>
            <a:r>
              <a:rPr lang="en-US" sz="3200" smtClean="0"/>
              <a:t>Find and address problems.</a:t>
            </a:r>
          </a:p>
          <a:p>
            <a:pPr>
              <a:spcAft>
                <a:spcPts val="1400"/>
              </a:spcAft>
            </a:pPr>
            <a:r>
              <a:rPr lang="en-US" sz="3200" smtClean="0"/>
              <a:t>Get comfortable making unpopular decisions.</a:t>
            </a:r>
          </a:p>
        </p:txBody>
      </p:sp>
      <p:pic>
        <p:nvPicPr>
          <p:cNvPr id="49155" name="Picture Placeholder 8"/>
          <p:cNvPicPr>
            <a:picLocks noGrp="1" noChangeAspect="1"/>
          </p:cNvPicPr>
          <p:nvPr>
            <p:ph type="pic" sz="quarter" idx="11"/>
          </p:nvPr>
        </p:nvPicPr>
        <p:blipFill>
          <a:blip r:embed="rId2"/>
          <a:srcRect/>
          <a:stretch>
            <a:fillRect/>
          </a:stretch>
        </p:blipFill>
        <p:spPr>
          <a:xfrm>
            <a:off x="8845550" y="1727200"/>
            <a:ext cx="2414588" cy="34385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Commanding</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a:bodyPr>
          <a:lstStyle/>
          <a:p>
            <a:pPr fontAlgn="auto">
              <a:lnSpc>
                <a:spcPct val="110000"/>
              </a:lnSpc>
              <a:buFont typeface="Arial" panose="020B0604020202020204" pitchFamily="34" charset="0"/>
              <a:buNone/>
              <a:defRPr/>
            </a:pPr>
            <a:r>
              <a:rPr lang="en-US" sz="2800" dirty="0"/>
              <a:t>They are able to set and stick to aggressive timelines. </a:t>
            </a:r>
          </a:p>
          <a:p>
            <a:pPr fontAlgn="auto">
              <a:lnSpc>
                <a:spcPct val="110000"/>
              </a:lnSpc>
              <a:buFont typeface="Arial" panose="020B0604020202020204" pitchFamily="34" charset="0"/>
              <a:buNone/>
              <a:defRPr/>
            </a:pPr>
            <a:r>
              <a:rPr lang="en-US" sz="2800" dirty="0"/>
              <a:t>They tend to be very goal-oriented. </a:t>
            </a:r>
          </a:p>
          <a:p>
            <a:pPr fontAlgn="auto">
              <a:lnSpc>
                <a:spcPct val="110000"/>
              </a:lnSpc>
              <a:buFont typeface="Arial" panose="020B0604020202020204" pitchFamily="34" charset="0"/>
              <a:buNone/>
              <a:defRPr/>
            </a:pPr>
            <a:r>
              <a:rPr lang="en-US" sz="2800" dirty="0"/>
              <a:t>They’re able to speak with conviction. </a:t>
            </a:r>
          </a:p>
          <a:p>
            <a:pPr fontAlgn="auto">
              <a:lnSpc>
                <a:spcPct val="110000"/>
              </a:lnSpc>
              <a:buFont typeface="Arial" panose="020B0604020202020204" pitchFamily="34" charset="0"/>
              <a:buNone/>
              <a:defRPr/>
            </a:pPr>
            <a:r>
              <a:rPr lang="en-US" sz="2800" dirty="0"/>
              <a:t>They’re not afraid to take some risks. </a:t>
            </a:r>
          </a:p>
          <a:p>
            <a:pPr fontAlgn="auto">
              <a:lnSpc>
                <a:spcPct val="110000"/>
              </a:lnSpc>
              <a:buFont typeface="Arial" panose="020B0604020202020204" pitchFamily="34" charset="0"/>
              <a:buNone/>
              <a:defRPr/>
            </a:pPr>
            <a:r>
              <a:rPr lang="en-US" sz="2800" i="1" dirty="0" err="1"/>
              <a:t>DiSC</a:t>
            </a:r>
            <a:r>
              <a:rPr lang="en-US" sz="2800" i="1" dirty="0"/>
              <a:t>® style D.</a:t>
            </a:r>
          </a:p>
        </p:txBody>
      </p:sp>
      <p:pic>
        <p:nvPicPr>
          <p:cNvPr id="50179" name="Content Placeholder 7"/>
          <p:cNvPicPr>
            <a:picLocks noGrp="1" noChangeAspect="1"/>
          </p:cNvPicPr>
          <p:nvPr>
            <p:ph type="pic" sz="quarter" idx="11"/>
          </p:nvPr>
        </p:nvPicPr>
        <p:blipFill>
          <a:blip r:embed="rId2"/>
          <a:srcRect/>
          <a:stretch>
            <a:fillRect/>
          </a:stretch>
        </p:blipFill>
        <p:spPr>
          <a:xfrm>
            <a:off x="7596188" y="2568575"/>
            <a:ext cx="4075112" cy="17208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Psychologically, leaders lead because they convince others that they understand the issues better than anyone else. People follow them because they speak about solutions with persuasive conviction, project confidence when others are uncertain, and act decisively.</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Judith </a:t>
            </a:r>
            <a:r>
              <a:rPr lang="en-US" dirty="0" err="1"/>
              <a:t>Bardwick</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Commanding</a:t>
            </a:r>
            <a:endParaRPr lang="en-US" dirty="0"/>
          </a:p>
        </p:txBody>
      </p:sp>
      <p:sp>
        <p:nvSpPr>
          <p:cNvPr id="52226"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Get comfortable with making firm, public commitments</a:t>
            </a:r>
          </a:p>
          <a:p>
            <a:pPr>
              <a:spcAft>
                <a:spcPts val="1400"/>
              </a:spcAft>
            </a:pPr>
            <a:r>
              <a:rPr lang="en-US" sz="3200" smtClean="0"/>
              <a:t>Learn to act without permission.</a:t>
            </a:r>
          </a:p>
          <a:p>
            <a:pPr>
              <a:spcAft>
                <a:spcPts val="1400"/>
              </a:spcAft>
            </a:pPr>
            <a:r>
              <a:rPr lang="en-US" sz="3200" smtClean="0"/>
              <a:t>Create some urgency.</a:t>
            </a:r>
          </a:p>
        </p:txBody>
      </p:sp>
      <p:pic>
        <p:nvPicPr>
          <p:cNvPr id="52227" name="Picture Placeholder 8"/>
          <p:cNvPicPr>
            <a:picLocks noGrp="1" noChangeAspect="1"/>
          </p:cNvPicPr>
          <p:nvPr>
            <p:ph type="pic" sz="quarter" idx="11"/>
          </p:nvPr>
        </p:nvPicPr>
        <p:blipFill>
          <a:blip r:embed="rId2"/>
          <a:srcRect/>
          <a:stretch>
            <a:fillRect/>
          </a:stretch>
        </p:blipFill>
        <p:spPr>
          <a:xfrm>
            <a:off x="8845550" y="1770063"/>
            <a:ext cx="2414588" cy="33543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Learn more at discprofile.com</a:t>
            </a:r>
          </a:p>
        </p:txBody>
      </p:sp>
      <p:pic>
        <p:nvPicPr>
          <p:cNvPr id="53250" name="Picture 2"/>
          <p:cNvPicPr>
            <a:picLocks noChangeAspect="1" noChangeArrowheads="1"/>
          </p:cNvPicPr>
          <p:nvPr/>
        </p:nvPicPr>
        <p:blipFill>
          <a:blip r:embed="rId2"/>
          <a:srcRect/>
          <a:stretch>
            <a:fillRect/>
          </a:stretch>
        </p:blipFill>
        <p:spPr bwMode="auto">
          <a:xfrm>
            <a:off x="7945438" y="1998663"/>
            <a:ext cx="3624262" cy="3624262"/>
          </a:xfrm>
          <a:prstGeom prst="rect">
            <a:avLst/>
          </a:prstGeom>
          <a:noFill/>
          <a:ln w="9525">
            <a:noFill/>
            <a:miter lim="800000"/>
            <a:headEnd/>
            <a:tailEnd/>
          </a:ln>
        </p:spPr>
      </p:pic>
      <p:sp>
        <p:nvSpPr>
          <p:cNvPr id="53251" name="TextBox 3"/>
          <p:cNvSpPr txBox="1">
            <a:spLocks noChangeArrowheads="1"/>
          </p:cNvSpPr>
          <p:nvPr/>
        </p:nvSpPr>
        <p:spPr bwMode="auto">
          <a:xfrm>
            <a:off x="1296988" y="2720975"/>
            <a:ext cx="6357937" cy="2616200"/>
          </a:xfrm>
          <a:prstGeom prst="rect">
            <a:avLst/>
          </a:prstGeom>
          <a:noFill/>
          <a:ln w="9525">
            <a:noFill/>
            <a:miter lim="800000"/>
            <a:headEnd/>
            <a:tailEnd/>
          </a:ln>
        </p:spPr>
        <p:txBody>
          <a:bodyPr anchor="ctr">
            <a:spAutoFit/>
          </a:bodyPr>
          <a:lstStyle/>
          <a:p>
            <a:pPr marL="285750" indent="-285750">
              <a:spcAft>
                <a:spcPts val="1200"/>
              </a:spcAft>
              <a:buFont typeface="Arial" charset="0"/>
              <a:buChar char="•"/>
            </a:pPr>
            <a:r>
              <a:rPr lang="en-US" altLang="en-US" sz="2400" i="1">
                <a:latin typeface="Proxima Nova"/>
                <a:hlinkClick r:id="rId3"/>
              </a:rPr>
              <a:t>The 8 Dimensions of Leadership: DiSC Strategies for Becoming a Better Leader</a:t>
            </a:r>
            <a:endParaRPr lang="en-US" altLang="en-US" sz="2400" i="1">
              <a:latin typeface="Proxima Nova"/>
            </a:endParaRPr>
          </a:p>
          <a:p>
            <a:pPr marL="285750" indent="-285750">
              <a:spcAft>
                <a:spcPts val="1200"/>
              </a:spcAft>
              <a:buFont typeface="Arial" charset="0"/>
              <a:buChar char="•"/>
            </a:pPr>
            <a:r>
              <a:rPr lang="en-US" altLang="en-US" sz="2400">
                <a:latin typeface="Proxima Nova"/>
                <a:cs typeface="Calibri Light" pitchFamily="34" charset="0"/>
                <a:hlinkClick r:id="rId4"/>
              </a:rPr>
              <a:t>Everything DiSC leadership styles</a:t>
            </a:r>
            <a:r>
              <a:rPr lang="en-US" altLang="en-US" sz="2400">
                <a:latin typeface="Proxima Nova"/>
                <a:cs typeface="Calibri Light" pitchFamily="34" charset="0"/>
              </a:rPr>
              <a:t>, </a:t>
            </a:r>
            <a:r>
              <a:rPr lang="en-US" altLang="en-US" sz="2400">
                <a:latin typeface="Proxima Nova"/>
              </a:rPr>
              <a:t>discprofiles.com blog</a:t>
            </a:r>
          </a:p>
          <a:p>
            <a:pPr marL="285750" indent="-285750">
              <a:spcAft>
                <a:spcPts val="1200"/>
              </a:spcAft>
              <a:buFont typeface="Arial" charset="0"/>
              <a:buChar char="•"/>
            </a:pPr>
            <a:r>
              <a:rPr lang="en-US" altLang="en-US" sz="2400">
                <a:latin typeface="Proxima Nova"/>
                <a:cs typeface="Calibri Light" pitchFamily="34" charset="0"/>
              </a:rPr>
              <a:t>Curious about your own style? Take this quick </a:t>
            </a:r>
            <a:r>
              <a:rPr lang="en-US" altLang="en-US" sz="2400">
                <a:latin typeface="Proxima Nova"/>
                <a:cs typeface="Calibri Light" pitchFamily="34" charset="0"/>
                <a:hlinkClick r:id="rId5"/>
              </a:rPr>
              <a:t>leadership assessment</a:t>
            </a:r>
            <a:r>
              <a:rPr lang="en-US" altLang="en-US" sz="2400">
                <a:latin typeface="Proxima Nova"/>
                <a:cs typeface="Calibri Light"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Pioneering</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lnSpcReduction="10000"/>
          </a:bodyPr>
          <a:lstStyle/>
          <a:p>
            <a:pPr fontAlgn="auto">
              <a:lnSpc>
                <a:spcPct val="110000"/>
              </a:lnSpc>
              <a:buFont typeface="Arial" panose="020B0604020202020204" pitchFamily="34" charset="0"/>
              <a:buNone/>
              <a:defRPr/>
            </a:pPr>
            <a:r>
              <a:rPr lang="en-US" sz="2800" dirty="0"/>
              <a:t>They tend to be good at initiating change.</a:t>
            </a:r>
          </a:p>
          <a:p>
            <a:pPr fontAlgn="auto">
              <a:lnSpc>
                <a:spcPct val="110000"/>
              </a:lnSpc>
              <a:buFont typeface="Arial" panose="020B0604020202020204" pitchFamily="34" charset="0"/>
              <a:buNone/>
              <a:defRPr/>
            </a:pPr>
            <a:r>
              <a:rPr lang="en-US" sz="2800" dirty="0"/>
              <a:t>They often trust their gut instincts.</a:t>
            </a:r>
          </a:p>
          <a:p>
            <a:pPr fontAlgn="auto">
              <a:lnSpc>
                <a:spcPct val="110000"/>
              </a:lnSpc>
              <a:buFont typeface="Arial" panose="020B0604020202020204" pitchFamily="34" charset="0"/>
              <a:buNone/>
              <a:defRPr/>
            </a:pPr>
            <a:r>
              <a:rPr lang="en-US" sz="2800" dirty="0"/>
              <a:t>They’re able to bring people together to achieve their goals.</a:t>
            </a:r>
          </a:p>
          <a:p>
            <a:pPr fontAlgn="auto">
              <a:lnSpc>
                <a:spcPct val="110000"/>
              </a:lnSpc>
              <a:buFont typeface="Arial" panose="020B0604020202020204" pitchFamily="34" charset="0"/>
              <a:buNone/>
              <a:defRPr/>
            </a:pPr>
            <a:r>
              <a:rPr lang="en-US" sz="2800" dirty="0"/>
              <a:t>They tend to be inspiring.</a:t>
            </a:r>
          </a:p>
          <a:p>
            <a:pPr fontAlgn="auto">
              <a:lnSpc>
                <a:spcPct val="110000"/>
              </a:lnSpc>
              <a:buFont typeface="Arial" panose="020B0604020202020204" pitchFamily="34" charset="0"/>
              <a:buNone/>
              <a:defRPr/>
            </a:pPr>
            <a:r>
              <a:rPr lang="en-US" sz="2800" i="1" dirty="0" err="1"/>
              <a:t>DiSC</a:t>
            </a:r>
            <a:r>
              <a:rPr lang="en-US" sz="2800" i="1" dirty="0"/>
              <a:t>® style </a:t>
            </a:r>
            <a:r>
              <a:rPr lang="en-US" sz="2800" i="1" dirty="0" err="1"/>
              <a:t>iD</a:t>
            </a:r>
            <a:r>
              <a:rPr lang="en-US" sz="2800" i="1" dirty="0"/>
              <a:t> or Di.</a:t>
            </a:r>
          </a:p>
        </p:txBody>
      </p:sp>
      <p:pic>
        <p:nvPicPr>
          <p:cNvPr id="28675" name="Content Placeholder 7"/>
          <p:cNvPicPr>
            <a:picLocks noGrp="1" noChangeAspect="1"/>
          </p:cNvPicPr>
          <p:nvPr>
            <p:ph type="pic" sz="quarter" idx="11"/>
          </p:nvPr>
        </p:nvPicPr>
        <p:blipFill>
          <a:blip r:embed="rId2"/>
          <a:srcRect l="1399" r="9634"/>
          <a:stretch>
            <a:fillRect/>
          </a:stretch>
        </p:blipFill>
        <p:spPr>
          <a:xfrm>
            <a:off x="7262813" y="2344738"/>
            <a:ext cx="4572000" cy="21685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Leaders are pioneers—people who are willing to step out into the unknown. They search for opportunities to innovate, grow, and improve.</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Jim Kouzes and Barry Posner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Pioneering</a:t>
            </a:r>
            <a:endParaRPr lang="en-US" dirty="0"/>
          </a:p>
        </p:txBody>
      </p:sp>
      <p:sp>
        <p:nvSpPr>
          <p:cNvPr id="30722"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Actively seek new opportunities beyond your organization’s walls.</a:t>
            </a:r>
          </a:p>
          <a:p>
            <a:pPr>
              <a:spcAft>
                <a:spcPts val="1400"/>
              </a:spcAft>
            </a:pPr>
            <a:r>
              <a:rPr lang="en-US" sz="3200" smtClean="0"/>
              <a:t>Break some glass. Stray away from your comfort zone.</a:t>
            </a:r>
          </a:p>
          <a:p>
            <a:pPr>
              <a:spcAft>
                <a:spcPts val="1400"/>
              </a:spcAft>
            </a:pPr>
            <a:r>
              <a:rPr lang="en-US" sz="3200" smtClean="0"/>
              <a:t>Learn to take leaps of faith.</a:t>
            </a:r>
          </a:p>
        </p:txBody>
      </p:sp>
      <p:pic>
        <p:nvPicPr>
          <p:cNvPr id="30723" name="Picture Placeholder 8"/>
          <p:cNvPicPr>
            <a:picLocks noGrp="1" noChangeAspect="1"/>
          </p:cNvPicPr>
          <p:nvPr>
            <p:ph type="pic" sz="quarter" idx="11"/>
          </p:nvPr>
        </p:nvPicPr>
        <p:blipFill>
          <a:blip r:embed="rId2"/>
          <a:srcRect t="-505" b="-253"/>
          <a:stretch>
            <a:fillRect/>
          </a:stretch>
        </p:blipFill>
        <p:spPr>
          <a:xfrm>
            <a:off x="8902700" y="1612900"/>
            <a:ext cx="2333625" cy="3454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Energizing</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lnSpcReduction="20000"/>
          </a:bodyPr>
          <a:lstStyle/>
          <a:p>
            <a:pPr fontAlgn="auto">
              <a:lnSpc>
                <a:spcPct val="110000"/>
              </a:lnSpc>
              <a:buFont typeface="Arial" panose="020B0604020202020204" pitchFamily="34" charset="0"/>
              <a:buNone/>
              <a:defRPr/>
            </a:pPr>
            <a:r>
              <a:rPr lang="en-US" sz="2800" dirty="0"/>
              <a:t>They’re able to rally people around group goals.</a:t>
            </a:r>
          </a:p>
          <a:p>
            <a:pPr fontAlgn="auto">
              <a:lnSpc>
                <a:spcPct val="110000"/>
              </a:lnSpc>
              <a:buFont typeface="Arial" panose="020B0604020202020204" pitchFamily="34" charset="0"/>
              <a:buNone/>
              <a:defRPr/>
            </a:pPr>
            <a:r>
              <a:rPr lang="en-US" sz="2800" dirty="0"/>
              <a:t>They tend to look on the bright side. </a:t>
            </a:r>
          </a:p>
          <a:p>
            <a:pPr fontAlgn="auto">
              <a:lnSpc>
                <a:spcPct val="110000"/>
              </a:lnSpc>
              <a:buFont typeface="Arial" panose="020B0604020202020204" pitchFamily="34" charset="0"/>
              <a:buNone/>
              <a:defRPr/>
            </a:pPr>
            <a:r>
              <a:rPr lang="en-US" sz="2800" dirty="0"/>
              <a:t>They’re comfortable being in the spotlight. </a:t>
            </a:r>
          </a:p>
          <a:p>
            <a:pPr fontAlgn="auto">
              <a:lnSpc>
                <a:spcPct val="110000"/>
              </a:lnSpc>
              <a:buFont typeface="Arial" panose="020B0604020202020204" pitchFamily="34" charset="0"/>
              <a:buNone/>
              <a:defRPr/>
            </a:pPr>
            <a:r>
              <a:rPr lang="en-US" sz="2800" dirty="0"/>
              <a:t>They’re often accepting of other people’s ideas.</a:t>
            </a:r>
          </a:p>
          <a:p>
            <a:pPr fontAlgn="auto">
              <a:lnSpc>
                <a:spcPct val="110000"/>
              </a:lnSpc>
              <a:buFont typeface="Arial" panose="020B0604020202020204" pitchFamily="34" charset="0"/>
              <a:buNone/>
              <a:defRPr/>
            </a:pPr>
            <a:r>
              <a:rPr lang="en-US" sz="2800" i="1" dirty="0" err="1"/>
              <a:t>DiSC</a:t>
            </a:r>
            <a:r>
              <a:rPr lang="en-US" sz="2800" i="1" dirty="0"/>
              <a:t>® style </a:t>
            </a:r>
            <a:r>
              <a:rPr lang="en-US" sz="2800" i="1" dirty="0" err="1"/>
              <a:t>i</a:t>
            </a:r>
            <a:r>
              <a:rPr lang="en-US" sz="2800" i="1" dirty="0"/>
              <a:t>.</a:t>
            </a:r>
          </a:p>
        </p:txBody>
      </p:sp>
      <p:pic>
        <p:nvPicPr>
          <p:cNvPr id="31747" name="Content Placeholder 7"/>
          <p:cNvPicPr>
            <a:picLocks noGrp="1" noChangeAspect="1"/>
          </p:cNvPicPr>
          <p:nvPr>
            <p:ph type="pic" sz="quarter" idx="11"/>
          </p:nvPr>
        </p:nvPicPr>
        <p:blipFill>
          <a:blip r:embed="rId2"/>
          <a:srcRect/>
          <a:stretch>
            <a:fillRect/>
          </a:stretch>
        </p:blipFill>
        <p:spPr>
          <a:xfrm>
            <a:off x="7348538" y="2474913"/>
            <a:ext cx="4572000" cy="1908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Great leaders energize people to go the extra mile. They set stretch goals that motivate people to accomplish more than they think is possible.</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Jack Zenger and Joe Folkman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To be more </a:t>
            </a:r>
            <a:r>
              <a:rPr lang="en-US" b="1" dirty="0"/>
              <a:t>Energizing</a:t>
            </a:r>
            <a:endParaRPr lang="en-US" dirty="0"/>
          </a:p>
        </p:txBody>
      </p:sp>
      <p:sp>
        <p:nvSpPr>
          <p:cNvPr id="33794" name="Text Placeholder 2"/>
          <p:cNvSpPr>
            <a:spLocks noGrp="1"/>
          </p:cNvSpPr>
          <p:nvPr>
            <p:ph type="body" sz="quarter" idx="10"/>
          </p:nvPr>
        </p:nvSpPr>
        <p:spPr>
          <a:xfrm>
            <a:off x="1327150" y="2286000"/>
            <a:ext cx="6653213" cy="3454400"/>
          </a:xfrm>
        </p:spPr>
        <p:txBody>
          <a:bodyPr/>
          <a:lstStyle/>
          <a:p>
            <a:pPr>
              <a:spcAft>
                <a:spcPts val="1400"/>
              </a:spcAft>
            </a:pPr>
            <a:r>
              <a:rPr lang="en-US" sz="3200" smtClean="0"/>
              <a:t>Make an effort to build enthusiasm for the group’s goals.</a:t>
            </a:r>
          </a:p>
          <a:p>
            <a:pPr>
              <a:spcAft>
                <a:spcPts val="1400"/>
              </a:spcAft>
            </a:pPr>
            <a:r>
              <a:rPr lang="en-US" sz="3200" smtClean="0"/>
              <a:t>Be intentional about making connections with a wide variety of people.</a:t>
            </a:r>
          </a:p>
          <a:p>
            <a:pPr>
              <a:spcAft>
                <a:spcPts val="1400"/>
              </a:spcAft>
            </a:pPr>
            <a:r>
              <a:rPr lang="en-US" sz="3200" smtClean="0"/>
              <a:t>Learn to lead the rally.</a:t>
            </a:r>
          </a:p>
        </p:txBody>
      </p:sp>
      <p:pic>
        <p:nvPicPr>
          <p:cNvPr id="33795" name="Picture Placeholder 8"/>
          <p:cNvPicPr>
            <a:picLocks noGrp="1" noChangeAspect="1"/>
          </p:cNvPicPr>
          <p:nvPr>
            <p:ph type="pic" sz="quarter" idx="11"/>
          </p:nvPr>
        </p:nvPicPr>
        <p:blipFill>
          <a:blip r:embed="rId2"/>
          <a:srcRect/>
          <a:stretch>
            <a:fillRect/>
          </a:stretch>
        </p:blipFill>
        <p:spPr>
          <a:xfrm>
            <a:off x="8761413" y="1612900"/>
            <a:ext cx="2581275" cy="36671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b="1" dirty="0"/>
              <a:t>Affirming</a:t>
            </a:r>
            <a:r>
              <a:rPr lang="en-US" dirty="0"/>
              <a:t> leaders</a:t>
            </a:r>
          </a:p>
        </p:txBody>
      </p:sp>
      <p:sp>
        <p:nvSpPr>
          <p:cNvPr id="3" name="Text Placeholder 2">
            <a:extLst>
              <a:ext uri="{FF2B5EF4-FFF2-40B4-BE49-F238E27FC236}"/>
            </a:extLst>
          </p:cNvPr>
          <p:cNvSpPr>
            <a:spLocks noGrp="1"/>
          </p:cNvSpPr>
          <p:nvPr>
            <p:ph type="body" sz="quarter" idx="10"/>
          </p:nvPr>
        </p:nvSpPr>
        <p:spPr>
          <a:xfrm>
            <a:off x="1327150" y="2286000"/>
            <a:ext cx="5668963" cy="3759200"/>
          </a:xfrm>
        </p:spPr>
        <p:txBody>
          <a:bodyPr rtlCol="0">
            <a:normAutofit fontScale="92500" lnSpcReduction="20000"/>
          </a:bodyPr>
          <a:lstStyle/>
          <a:p>
            <a:pPr fontAlgn="auto">
              <a:lnSpc>
                <a:spcPct val="110000"/>
              </a:lnSpc>
              <a:buFont typeface="Arial" panose="020B0604020202020204" pitchFamily="34" charset="0"/>
              <a:buNone/>
              <a:defRPr/>
            </a:pPr>
            <a:r>
              <a:rPr lang="en-US" sz="2800" dirty="0"/>
              <a:t>They tend to be friendly and approachable. </a:t>
            </a:r>
          </a:p>
          <a:p>
            <a:pPr fontAlgn="auto">
              <a:lnSpc>
                <a:spcPct val="110000"/>
              </a:lnSpc>
              <a:buFont typeface="Arial" panose="020B0604020202020204" pitchFamily="34" charset="0"/>
              <a:buNone/>
              <a:defRPr/>
            </a:pPr>
            <a:r>
              <a:rPr lang="en-US" sz="2800" dirty="0"/>
              <a:t>They’re often generous in their praise. </a:t>
            </a:r>
          </a:p>
          <a:p>
            <a:pPr fontAlgn="auto">
              <a:lnSpc>
                <a:spcPct val="110000"/>
              </a:lnSpc>
              <a:buFont typeface="Arial" panose="020B0604020202020204" pitchFamily="34" charset="0"/>
              <a:buNone/>
              <a:defRPr/>
            </a:pPr>
            <a:r>
              <a:rPr lang="en-US" sz="2800" dirty="0"/>
              <a:t>They’re able to consider the needs of different groups of people. </a:t>
            </a:r>
          </a:p>
          <a:p>
            <a:pPr fontAlgn="auto">
              <a:lnSpc>
                <a:spcPct val="110000"/>
              </a:lnSpc>
              <a:buFont typeface="Arial" panose="020B0604020202020204" pitchFamily="34" charset="0"/>
              <a:buNone/>
              <a:defRPr/>
            </a:pPr>
            <a:r>
              <a:rPr lang="en-US" sz="2800" dirty="0"/>
              <a:t>They’re less concerned with their own ego needs.</a:t>
            </a:r>
          </a:p>
          <a:p>
            <a:pPr fontAlgn="auto">
              <a:lnSpc>
                <a:spcPct val="110000"/>
              </a:lnSpc>
              <a:buFont typeface="Arial" panose="020B0604020202020204" pitchFamily="34" charset="0"/>
              <a:buNone/>
              <a:defRPr/>
            </a:pPr>
            <a:r>
              <a:rPr lang="en-US" sz="2800" i="1" dirty="0" err="1"/>
              <a:t>DiSC</a:t>
            </a:r>
            <a:r>
              <a:rPr lang="en-US" sz="2800" i="1" dirty="0"/>
              <a:t>® style </a:t>
            </a:r>
            <a:r>
              <a:rPr lang="en-US" sz="2800" i="1" dirty="0" err="1"/>
              <a:t>iS</a:t>
            </a:r>
            <a:r>
              <a:rPr lang="en-US" sz="2800" i="1" dirty="0"/>
              <a:t> or Si.</a:t>
            </a:r>
          </a:p>
        </p:txBody>
      </p:sp>
      <p:pic>
        <p:nvPicPr>
          <p:cNvPr id="34819" name="Content Placeholder 7"/>
          <p:cNvPicPr>
            <a:picLocks noGrp="1" noChangeAspect="1"/>
          </p:cNvPicPr>
          <p:nvPr>
            <p:ph type="pic" sz="quarter" idx="11"/>
          </p:nvPr>
        </p:nvPicPr>
        <p:blipFill>
          <a:blip r:embed="rId2"/>
          <a:srcRect/>
          <a:stretch>
            <a:fillRect/>
          </a:stretch>
        </p:blipFill>
        <p:spPr>
          <a:xfrm>
            <a:off x="7400925" y="2474913"/>
            <a:ext cx="4465638" cy="1908175"/>
          </a:xfrm>
        </p:spPr>
      </p:pic>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780</TotalTime>
  <Words>743</Words>
  <Application>Microsoft Macintosh PowerPoint</Application>
  <PresentationFormat>Custom</PresentationFormat>
  <Paragraphs>96</Paragraphs>
  <Slides>27</Slides>
  <Notes>0</Notes>
  <HiddenSlides>0</HiddenSlides>
  <MMClips>0</MMClips>
  <ScaleCrop>false</ScaleCrop>
  <HeadingPairs>
    <vt:vector size="6" baseType="variant">
      <vt:variant>
        <vt:lpstr>Fonts Used</vt:lpstr>
      </vt:variant>
      <vt:variant>
        <vt:i4>5</vt:i4>
      </vt:variant>
      <vt:variant>
        <vt:lpstr>Design Template</vt:lpstr>
      </vt:variant>
      <vt:variant>
        <vt:i4>20</vt:i4>
      </vt:variant>
      <vt:variant>
        <vt:lpstr>Slide Titles</vt:lpstr>
      </vt:variant>
      <vt:variant>
        <vt:i4>27</vt:i4>
      </vt:variant>
    </vt:vector>
  </HeadingPairs>
  <TitlesOfParts>
    <vt:vector size="52" baseType="lpstr">
      <vt:lpstr>Proxima Nova</vt:lpstr>
      <vt:lpstr>Arial</vt:lpstr>
      <vt:lpstr>Abril Titling</vt:lpstr>
      <vt:lpstr>Calibri</vt:lpstr>
      <vt:lpstr>Calibri Light</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Lessons from the 8 Dimensions of Leadership</vt:lpstr>
      <vt:lpstr>Expand your perspective.</vt:lpstr>
      <vt:lpstr>Pioneering leaders</vt:lpstr>
      <vt:lpstr>Slide 4</vt:lpstr>
      <vt:lpstr>To be more Pioneering</vt:lpstr>
      <vt:lpstr>Energizing leaders</vt:lpstr>
      <vt:lpstr>Slide 7</vt:lpstr>
      <vt:lpstr>To be more Energizing</vt:lpstr>
      <vt:lpstr>Affirming leaders</vt:lpstr>
      <vt:lpstr>Slide 10</vt:lpstr>
      <vt:lpstr>To be more Affirming</vt:lpstr>
      <vt:lpstr>Inclusive leaders</vt:lpstr>
      <vt:lpstr>Slide 13</vt:lpstr>
      <vt:lpstr>To be more Inclusive</vt:lpstr>
      <vt:lpstr>Humble leaders</vt:lpstr>
      <vt:lpstr>Slide 16</vt:lpstr>
      <vt:lpstr>To be more Humble</vt:lpstr>
      <vt:lpstr>Deliberate leaders</vt:lpstr>
      <vt:lpstr>Slide 19</vt:lpstr>
      <vt:lpstr>To be more Deliberate</vt:lpstr>
      <vt:lpstr>Resolute leaders</vt:lpstr>
      <vt:lpstr>Slide 22</vt:lpstr>
      <vt:lpstr>To be more Resolute</vt:lpstr>
      <vt:lpstr>Commanding leaders</vt:lpstr>
      <vt:lpstr>Slide 25</vt:lpstr>
      <vt:lpstr>To be more Commanding</vt:lpstr>
      <vt:lpstr>Learn more at discprofile.com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61</cp:revision>
  <dcterms:created xsi:type="dcterms:W3CDTF">2020-09-23T19:32:45Z</dcterms:created>
  <dcterms:modified xsi:type="dcterms:W3CDTF">2020-10-07T16:27:25Z</dcterms:modified>
</cp:coreProperties>
</file>