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1pPr>
    <a:lvl2pPr indent="457200" algn="l" defTabSz="457200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2pPr>
    <a:lvl3pPr indent="914400" algn="l" defTabSz="457200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3pPr>
    <a:lvl4pPr indent="1371600" algn="l" defTabSz="457200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4pPr>
    <a:lvl5pPr indent="1828800" algn="l" defTabSz="457200" rtl="0" fontAlgn="base">
      <a:spcBef>
        <a:spcPct val="0"/>
      </a:spcBef>
      <a:spcAft>
        <a:spcPct val="0"/>
      </a:spcAft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/>
      <a:tcStyle>
        <a:tcBdr/>
        <a:fill>
          <a:solidFill>
            <a:srgbClr val="E7E6E7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F0D3"/>
          </a:solidFill>
        </a:fill>
      </a:tcStyle>
    </a:wholeTbl>
    <a:band2H>
      <a:tcTxStyle/>
      <a:tcStyle>
        <a:tcBdr/>
        <a:fill>
          <a:solidFill>
            <a:srgbClr val="FCF7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ED8"/>
          </a:solidFill>
        </a:fill>
      </a:tcStyle>
    </a:wholeTbl>
    <a:band2H>
      <a:tcTxStyle/>
      <a:tcStyle>
        <a:tcBdr/>
        <a:fill>
          <a:solidFill>
            <a:srgbClr val="F2E8E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C"/>
          </a:solidFill>
        </a:fill>
      </a:tcStyle>
    </a:wholeTbl>
    <a:band2H>
      <a:tcTxStyle/>
      <a:tcStyle>
        <a:tcBdr/>
        <a:fill>
          <a:solidFill>
            <a:srgbClr val="E7E6E7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3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8" name="Picture 7" descr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272088"/>
            <a:ext cx="3789363" cy="603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865563" y="4524375"/>
            <a:ext cx="8326437" cy="2333625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20" name="Picture Placeholder 4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1495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23" name="Click to add Header"/>
          <p:cNvSpPr txBox="1">
            <a:spLocks noGrp="1"/>
          </p:cNvSpPr>
          <p:nvPr>
            <p:ph type="title"/>
          </p:nvPr>
        </p:nvSpPr>
        <p:spPr>
          <a:xfrm>
            <a:off x="3947531" y="4814635"/>
            <a:ext cx="8065698" cy="87630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20713" y="5690935"/>
            <a:ext cx="7892517" cy="411163"/>
          </a:xfrm>
          <a:prstGeom prst="rect">
            <a:avLst/>
          </a:prstGeom>
        </p:spPr>
        <p:txBody>
          <a:bodyPr/>
          <a:lstStyle>
            <a:lvl1pPr indent="0">
              <a:buClrTx/>
              <a:buSzTx/>
              <a:buFontTx/>
              <a:buNone/>
              <a:defRPr sz="2600"/>
            </a:lvl1pPr>
            <a:lvl2pPr marL="370985" indent="-169817">
              <a:buClrTx/>
              <a:buFontTx/>
              <a:defRPr sz="2600"/>
            </a:lvl2pPr>
            <a:lvl3pPr marL="582168" indent="-198120">
              <a:buClrTx/>
              <a:buFontTx/>
              <a:defRPr sz="2600"/>
            </a:lvl3pPr>
            <a:lvl4pPr marL="804672" indent="-237744">
              <a:buClrTx/>
              <a:buFontTx/>
              <a:defRPr sz="2600"/>
            </a:lvl4pPr>
            <a:lvl5pPr marL="1013968" indent="-264160">
              <a:buClrTx/>
              <a:buFontTx/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A165A49-0064-4250-BC64-67CDDD6A3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Three Content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12" name="Picture 30" descr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3" name="Picture 29" descr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33397" y="3839342"/>
            <a:ext cx="2660379" cy="1809445"/>
          </a:xfrm>
          <a:prstGeom prst="rect">
            <a:avLst/>
          </a:prstGeom>
        </p:spPr>
        <p:txBody>
          <a:bodyPr/>
          <a:lstStyle>
            <a:lvl2pPr marL="0" indent="-274320">
              <a:buChar char="•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228588" y="2259476"/>
            <a:ext cx="1434999" cy="13134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6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838817" y="2259477"/>
            <a:ext cx="1434999" cy="13134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449047" y="2259476"/>
            <a:ext cx="1434999" cy="13134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62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943626" y="3839340"/>
            <a:ext cx="2660379" cy="1809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8553856" y="3839340"/>
            <a:ext cx="2660379" cy="1809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3DBF9856-9D77-4CC6-9DC8-AB67AF659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8239" y="2160633"/>
            <a:ext cx="4937761" cy="351495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2C4FF-36B0-4C6C-B262-3912ABF46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23403" y="2145624"/>
            <a:ext cx="3311436" cy="3545728"/>
          </a:xfrm>
          <a:prstGeom prst="rect">
            <a:avLst/>
          </a:prstGeom>
        </p:spPr>
        <p:txBody>
          <a:bodyPr/>
          <a:lstStyle>
            <a:lvl1pPr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E277-C409-420E-AC27-F14F81920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8239" y="2115073"/>
            <a:ext cx="4937761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indent="0">
              <a:buClrTx/>
              <a:buSzTx/>
              <a:buFontTx/>
              <a:buNone/>
              <a:defRPr sz="2000" cap="all"/>
            </a:lvl1pPr>
            <a:lvl2pPr marL="0" indent="457200">
              <a:buClrTx/>
              <a:buSzTx/>
              <a:buFontTx/>
              <a:buNone/>
              <a:defRPr sz="2000" cap="all"/>
            </a:lvl2pPr>
            <a:lvl3pPr marL="0" indent="914400">
              <a:buClrTx/>
              <a:buSzTx/>
              <a:buFontTx/>
              <a:buNone/>
              <a:defRPr sz="2000" cap="all"/>
            </a:lvl3pPr>
            <a:lvl4pPr marL="0" indent="1371600">
              <a:buClrTx/>
              <a:buSzTx/>
              <a:buFontTx/>
              <a:buNone/>
              <a:defRPr sz="2000" cap="all"/>
            </a:lvl4pPr>
            <a:lvl5pPr marL="0" indent="1828800">
              <a:buClrTx/>
              <a:buSzTx/>
              <a:buFontTx/>
              <a:buNone/>
              <a:defRPr sz="200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78879" y="2115073"/>
            <a:ext cx="4937762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endParaRPr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73731-1637-48A0-9A95-129953801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>
            <a:lvl1pPr indent="13716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203E4-85CF-4736-B293-1127DDA7C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indent="0">
              <a:buClrTx/>
              <a:buSzTx/>
              <a:buFontTx/>
              <a:buNone/>
              <a:defRPr cap="all" spc="200">
                <a:latin typeface="Abril Titling"/>
                <a:ea typeface="Abril Titling"/>
                <a:cs typeface="Abril Titling"/>
                <a:sym typeface="Abril Titling"/>
              </a:defRPr>
            </a:lvl1pPr>
            <a:lvl2pPr marL="0" indent="457200">
              <a:buClrTx/>
              <a:buSzTx/>
              <a:buFontTx/>
              <a:buNone/>
              <a:defRPr cap="all" spc="200">
                <a:latin typeface="Abril Titling"/>
                <a:ea typeface="Abril Titling"/>
                <a:cs typeface="Abril Titling"/>
                <a:sym typeface="Abril Titling"/>
              </a:defRPr>
            </a:lvl2pPr>
            <a:lvl3pPr marL="0" indent="914400">
              <a:buClrTx/>
              <a:buSzTx/>
              <a:buFontTx/>
              <a:buNone/>
              <a:defRPr cap="all" spc="200">
                <a:latin typeface="Abril Titling"/>
                <a:ea typeface="Abril Titling"/>
                <a:cs typeface="Abril Titling"/>
                <a:sym typeface="Abril Titling"/>
              </a:defRPr>
            </a:lvl3pPr>
            <a:lvl4pPr marL="0" indent="1371600">
              <a:buClrTx/>
              <a:buSzTx/>
              <a:buFontTx/>
              <a:buNone/>
              <a:defRPr cap="all" spc="200">
                <a:latin typeface="Abril Titling"/>
                <a:ea typeface="Abril Titling"/>
                <a:cs typeface="Abril Titling"/>
                <a:sym typeface="Abril Titling"/>
              </a:defRPr>
            </a:lvl4pPr>
            <a:lvl5pPr marL="0" indent="1828800">
              <a:buClrTx/>
              <a:buSzTx/>
              <a:buFontTx/>
              <a:buNone/>
              <a:defRPr cap="all" spc="200">
                <a:latin typeface="Abril Titling"/>
                <a:ea typeface="Abril Titling"/>
                <a:cs typeface="Abril Titling"/>
                <a:sym typeface="Abril Titling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41681-690D-4145-A92C-A4A53A1FF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78" y="1845734"/>
            <a:ext cx="3311437" cy="4023360"/>
          </a:xfrm>
          <a:prstGeom prst="rect">
            <a:avLst/>
          </a:prstGeom>
        </p:spPr>
        <p:txBody>
          <a:bodyPr/>
          <a:lstStyle>
            <a:lvl1pPr indent="13716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423FF7-F48A-462A-BB26-F7AB84E0E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68128-46A9-431C-BFDB-798B3B1D6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104188" y="0"/>
            <a:ext cx="4087812" cy="6858000"/>
          </a:xfrm>
          <a:prstGeom prst="rect">
            <a:avLst/>
          </a:prstGeom>
          <a:solidFill>
            <a:schemeClr val="accent1"/>
          </a:solidFill>
          <a:ln w="15875">
            <a:solidFill>
              <a:srgbClr val="110D29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6" descr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0" name="Picture 7" descr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1583988" y="6234113"/>
            <a:ext cx="3206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algn="r" hangingPunct="0"/>
            <a:r>
              <a:rPr lang="en-US" sz="100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>
                <a:solidFill>
                  <a:srgbClr val="FFFFFF"/>
                </a:solidFill>
              </a:rPr>
              <a:t>DiSC® is a registered trademark of Wiley.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0627" y="2284757"/>
            <a:ext cx="6605814" cy="36793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-256031">
              <a:defRPr sz="2800"/>
            </a:lvl2pPr>
            <a:lvl3pPr marL="704087" indent="-320039">
              <a:defRPr sz="2800"/>
            </a:lvl3pPr>
            <a:lvl4pPr marL="822960" indent="-256032">
              <a:defRPr sz="2800"/>
            </a:lvl4pPr>
            <a:lvl5pPr marL="1034288" indent="-28448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512629" y="979714"/>
            <a:ext cx="3352801" cy="43107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594691" y="812871"/>
            <a:ext cx="7182214" cy="8007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05437F6-EDCB-4F93-BED9-B115F1AD4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104188" y="0"/>
            <a:ext cx="4087812" cy="6858000"/>
          </a:xfrm>
          <a:prstGeom prst="rect">
            <a:avLst/>
          </a:prstGeom>
          <a:solidFill>
            <a:schemeClr val="accent1"/>
          </a:solidFill>
          <a:ln w="15875">
            <a:solidFill>
              <a:srgbClr val="110D29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1583988" y="6234113"/>
            <a:ext cx="3206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algn="r" hangingPunct="0"/>
            <a:r>
              <a:rPr lang="en-US" sz="100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>
                <a:solidFill>
                  <a:srgbClr val="FFFFFF"/>
                </a:solidFill>
              </a:rPr>
              <a:t>DiSC® is a registered trademark of Wiley.</a:t>
            </a:r>
          </a:p>
        </p:txBody>
      </p:sp>
      <p:sp>
        <p:nvSpPr>
          <p:cNvPr id="2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4284" y="2341554"/>
            <a:ext cx="7064831" cy="36793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-256031">
              <a:defRPr sz="2800"/>
            </a:lvl2pPr>
            <a:lvl3pPr marL="704087" indent="-320039">
              <a:defRPr sz="2800"/>
            </a:lvl3pPr>
            <a:lvl4pPr marL="822960" indent="-256032">
              <a:defRPr sz="2800"/>
            </a:lvl4pPr>
            <a:lvl5pPr marL="1034288" indent="-28448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512629" y="979714"/>
            <a:ext cx="3352801" cy="43107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544284" y="700439"/>
            <a:ext cx="7064831" cy="150915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DCB14F97-3D27-4F1F-AB89-567A72246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Title Slide (Large Do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5253038"/>
            <a:ext cx="3949700" cy="636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38" name="Picture Placeholder 10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1495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39" name="Click to add Header"/>
          <p:cNvSpPr txBox="1">
            <a:spLocks noGrp="1"/>
          </p:cNvSpPr>
          <p:nvPr>
            <p:ph type="title"/>
          </p:nvPr>
        </p:nvSpPr>
        <p:spPr>
          <a:xfrm>
            <a:off x="3947531" y="4814635"/>
            <a:ext cx="8065698" cy="87630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20713" y="5690935"/>
            <a:ext cx="7892517" cy="411163"/>
          </a:xfrm>
          <a:prstGeom prst="rect">
            <a:avLst/>
          </a:prstGeom>
        </p:spPr>
        <p:txBody>
          <a:bodyPr/>
          <a:lstStyle>
            <a:lvl1pPr indent="0">
              <a:buClrTx/>
              <a:buSzTx/>
              <a:buFontTx/>
              <a:buNone/>
              <a:defRPr sz="2600"/>
            </a:lvl1pPr>
            <a:lvl2pPr marL="370985" indent="-169817">
              <a:buClrTx/>
              <a:buFontTx/>
              <a:defRPr sz="2600"/>
            </a:lvl2pPr>
            <a:lvl3pPr marL="582168" indent="-198120">
              <a:buClrTx/>
              <a:buFontTx/>
              <a:defRPr sz="2600"/>
            </a:lvl3pPr>
            <a:lvl4pPr marL="804672" indent="-237744">
              <a:buClrTx/>
              <a:buFontTx/>
              <a:defRPr sz="2600"/>
            </a:lvl4pPr>
            <a:lvl5pPr marL="1013968" indent="-264160">
              <a:buClrTx/>
              <a:buFontTx/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FC90C23-9224-47CB-B76A-03A06DB2B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104188" y="0"/>
            <a:ext cx="4087812" cy="6858000"/>
          </a:xfrm>
          <a:prstGeom prst="rect">
            <a:avLst/>
          </a:prstGeom>
          <a:solidFill>
            <a:schemeClr val="accent1"/>
          </a:solidFill>
          <a:ln w="15875">
            <a:solidFill>
              <a:srgbClr val="110D29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583988" y="6234113"/>
            <a:ext cx="3206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algn="r" hangingPunct="0"/>
            <a:r>
              <a:rPr lang="en-US" sz="100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>
                <a:solidFill>
                  <a:srgbClr val="FFFFFF"/>
                </a:solidFill>
              </a:rPr>
              <a:t>DiSC® is a registered trademark of Wiley.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80043" y="997130"/>
            <a:ext cx="3755572" cy="4863738"/>
          </a:xfrm>
          <a:prstGeom prst="rect">
            <a:avLst/>
          </a:prstGeom>
        </p:spPr>
        <p:txBody>
          <a:bodyPr/>
          <a:lstStyle>
            <a:lvl1pPr indent="0">
              <a:buClrTx/>
              <a:buSzTx/>
              <a:buFontTx/>
              <a:buNone/>
              <a:defRPr sz="2800"/>
            </a:lvl1pPr>
            <a:lvl2pPr marL="457200" indent="-256031">
              <a:buClrTx/>
              <a:buFontTx/>
              <a:defRPr sz="2800"/>
            </a:lvl2pPr>
            <a:lvl3pPr marL="704087" indent="-320039">
              <a:buClrTx/>
              <a:buFontTx/>
              <a:defRPr sz="2800"/>
            </a:lvl3pPr>
            <a:lvl4pPr marL="822960" indent="-256032">
              <a:buClrTx/>
              <a:buFontTx/>
              <a:defRPr sz="2800"/>
            </a:lvl4pPr>
            <a:lvl5pPr marL="1034288" indent="-284480">
              <a:buClrTx/>
              <a:buFont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471337" y="1015148"/>
            <a:ext cx="3352801" cy="4845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CAEBF9F4-1D65-46F1-B0FE-6EA9E654D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85E130-FF51-4422-BFC0-4A99DD68A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9" name="Picture 7" descr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272088"/>
            <a:ext cx="3789363" cy="603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51" name="Picture Placeholder 11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1495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44474" y="4026305"/>
            <a:ext cx="2813034" cy="2446337"/>
          </a:xfrm>
          <a:prstGeom prst="rect">
            <a:avLst/>
          </a:prstGeom>
        </p:spPr>
        <p:txBody>
          <a:bodyPr/>
          <a:lstStyle>
            <a:lvl2pPr marL="0" indent="0">
              <a:buSzTx/>
              <a:buNone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235836" y="4026303"/>
            <a:ext cx="2813034" cy="2446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lick to add Header"/>
          <p:cNvSpPr txBox="1">
            <a:spLocks noGrp="1"/>
          </p:cNvSpPr>
          <p:nvPr>
            <p:ph type="title"/>
          </p:nvPr>
        </p:nvSpPr>
        <p:spPr>
          <a:xfrm>
            <a:off x="3975158" y="2990850"/>
            <a:ext cx="8038071" cy="876300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093B458-F205-4C18-8D46-FFDC22FB7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Index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>
                <a:solidFill>
                  <a:srgbClr val="FFFFFF"/>
                </a:solidFill>
              </a:rPr>
              <a:t>DiSC® is a registered trademark of Wiley.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>
                <a:solidFill>
                  <a:srgbClr val="FFFFFF"/>
                </a:solidFill>
              </a:rPr>
              <a:t>discprofile.com</a:t>
            </a:r>
          </a:p>
        </p:txBody>
      </p:sp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6221413"/>
            <a:ext cx="787400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44525" y="1077913"/>
            <a:ext cx="1295400" cy="1263650"/>
          </a:xfrm>
          <a:prstGeom prst="ellipse">
            <a:avLst/>
          </a:prstGeom>
          <a:solidFill>
            <a:srgbClr val="EFEAF4">
              <a:alpha val="7843"/>
            </a:srgbClr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20"/>
          <p:cNvCxnSpPr>
            <a:cxnSpLocks noChangeShapeType="1"/>
          </p:cNvCxnSpPr>
          <p:nvPr/>
        </p:nvCxnSpPr>
        <p:spPr bwMode="auto">
          <a:xfrm flipH="1">
            <a:off x="1292225" y="1709738"/>
            <a:ext cx="0" cy="3495675"/>
          </a:xfrm>
          <a:prstGeom prst="straightConnector1">
            <a:avLst/>
          </a:prstGeom>
          <a:noFill/>
          <a:ln w="25400">
            <a:solidFill>
              <a:srgbClr val="EFEAF4">
                <a:alpha val="7451"/>
              </a:srgbClr>
            </a:solidFill>
            <a:round/>
            <a:headEnd/>
            <a:tailEnd/>
          </a:ln>
        </p:spPr>
      </p:cxn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233488" y="5146675"/>
            <a:ext cx="117475" cy="117475"/>
          </a:xfrm>
          <a:prstGeom prst="ellipse">
            <a:avLst/>
          </a:prstGeom>
          <a:solidFill>
            <a:srgbClr val="EFEAF4">
              <a:alpha val="7843"/>
            </a:srgbClr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Click to add Header"/>
          <p:cNvSpPr txBox="1">
            <a:spLocks noGrp="1"/>
          </p:cNvSpPr>
          <p:nvPr>
            <p:ph type="title"/>
          </p:nvPr>
        </p:nvSpPr>
        <p:spPr>
          <a:xfrm>
            <a:off x="1233699" y="1760809"/>
            <a:ext cx="8168270" cy="876301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9252" y="2843952"/>
            <a:ext cx="3562351" cy="2517776"/>
          </a:xfrm>
          <a:prstGeom prst="rect">
            <a:avLst/>
          </a:prstGeom>
        </p:spPr>
        <p:txBody>
          <a:bodyPr/>
          <a:lstStyle>
            <a:lvl1pPr indent="0">
              <a:lnSpc>
                <a:spcPct val="7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201168">
              <a:lnSpc>
                <a:spcPct val="7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>
              <a:lnSpc>
                <a:spcPct val="70000"/>
              </a:lnSpc>
              <a:buClrTx/>
              <a:buFontTx/>
              <a:defRPr>
                <a:solidFill>
                  <a:srgbClr val="FFFFFF"/>
                </a:solidFill>
              </a:defRPr>
            </a:lvl3pPr>
            <a:lvl4pPr>
              <a:lnSpc>
                <a:spcPct val="70000"/>
              </a:lnSpc>
              <a:buClrTx/>
              <a:buFontTx/>
              <a:defRPr>
                <a:solidFill>
                  <a:srgbClr val="FFFFFF"/>
                </a:solidFill>
              </a:defRPr>
            </a:lvl4pPr>
            <a:lvl5pPr>
              <a:lnSpc>
                <a:spcPct val="70000"/>
              </a:lnSpc>
              <a:buClrTx/>
              <a:buFontTx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99CEC-F295-4DC6-8024-D2BA2119F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404FA-1E74-406B-8DA1-B2A70FC9E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7" name="Picture 30" descr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icture 29" descr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56981" y="2187059"/>
            <a:ext cx="6653214" cy="34544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D39D63-8741-46B7-A8A5-20BDA9A15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yled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8" name="Picture 30" descr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" name="Picture 29" descr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7320" y="2286000"/>
            <a:ext cx="6653214" cy="3454487"/>
          </a:xfrm>
          <a:prstGeom prst="rect">
            <a:avLst/>
          </a:prstGeom>
        </p:spPr>
        <p:txBody>
          <a:bodyPr/>
          <a:lstStyle>
            <a:lvl1pPr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457882" y="2286000"/>
            <a:ext cx="3235326" cy="3454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321C2A0B-25F8-4CF3-9B36-53B2CF7F7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8" name="Picture 30" descr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" name="Picture 29" descr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0" name="Picture 5" descr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9188" y="1943100"/>
            <a:ext cx="977900" cy="927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18622" y="2986576"/>
            <a:ext cx="9097562" cy="1855063"/>
          </a:xfrm>
          <a:prstGeom prst="rect">
            <a:avLst/>
          </a:prstGeom>
        </p:spPr>
        <p:txBody>
          <a:bodyPr anchor="ctr"/>
          <a:lstStyle>
            <a:lvl1pPr indent="0">
              <a:buClrTx/>
              <a:buSzTx/>
              <a:buFontTx/>
              <a:buNone/>
              <a:defRPr sz="5800">
                <a:latin typeface="Abril Titling"/>
                <a:ea typeface="Abril Titling"/>
                <a:cs typeface="Abril Titling"/>
                <a:sym typeface="Abril Titling"/>
              </a:defRPr>
            </a:lvl1pPr>
            <a:lvl2pPr marL="579990" indent="-378822">
              <a:buClrTx/>
              <a:buFontTx/>
              <a:defRPr sz="5800">
                <a:latin typeface="Abril Titling"/>
                <a:ea typeface="Abril Titling"/>
                <a:cs typeface="Abril Titling"/>
                <a:sym typeface="Abril Titling"/>
              </a:defRPr>
            </a:lvl2pPr>
            <a:lvl3pPr marL="826008" indent="-441960">
              <a:buClrTx/>
              <a:buFontTx/>
              <a:defRPr sz="5800">
                <a:latin typeface="Abril Titling"/>
                <a:ea typeface="Abril Titling"/>
                <a:cs typeface="Abril Titling"/>
                <a:sym typeface="Abril Titling"/>
              </a:defRPr>
            </a:lvl3pPr>
            <a:lvl4pPr marL="1097280" indent="-530352">
              <a:buClrTx/>
              <a:buFontTx/>
              <a:defRPr sz="5800">
                <a:latin typeface="Abril Titling"/>
                <a:ea typeface="Abril Titling"/>
                <a:cs typeface="Abril Titling"/>
                <a:sym typeface="Abril Titling"/>
              </a:defRPr>
            </a:lvl4pPr>
            <a:lvl5pPr marL="1339088" indent="-589280">
              <a:buClrTx/>
              <a:buFontTx/>
              <a:defRPr sz="5800">
                <a:latin typeface="Abril Titling"/>
                <a:ea typeface="Abril Titling"/>
                <a:cs typeface="Abril Titling"/>
                <a:sym typeface="Abril Titling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1118622" y="5214885"/>
            <a:ext cx="5159376" cy="42196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29292"/>
              </a:buClr>
              <a:buSzPct val="65000"/>
              <a:buFont typeface="Apple Color Emoji"/>
              <a:buChar char="➖"/>
              <a:defRPr sz="2000">
                <a:solidFill>
                  <a:schemeClr val="accent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C9FB01C7-275F-4EAE-B78C-A636A2808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_Title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6" descr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pic>
        <p:nvPicPr>
          <p:cNvPr id="13" name="Picture 30" descr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" name="Picture 29" descr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1269413" y="1854927"/>
            <a:ext cx="2940051" cy="2940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39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4597017" y="1883074"/>
            <a:ext cx="2940051" cy="2940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40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7924618" y="1883074"/>
            <a:ext cx="2940051" cy="2940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Proxima Nova"/>
            </a:endParaRP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54334" y="4957671"/>
            <a:ext cx="2370209" cy="461964"/>
          </a:xfrm>
          <a:prstGeom prst="rect">
            <a:avLst/>
          </a:prstGeom>
        </p:spPr>
        <p:txBody>
          <a:bodyPr anchor="ctr"/>
          <a:lstStyle>
            <a:lvl1pPr indent="0" algn="ctr">
              <a:buClrTx/>
              <a:buSzTx/>
              <a:buFontTx/>
              <a:buNone/>
            </a:lvl1pPr>
            <a:lvl2pPr algn="ctr">
              <a:buClrTx/>
              <a:buFontTx/>
            </a:lvl2pPr>
            <a:lvl3pPr algn="ctr">
              <a:buClrTx/>
              <a:buFontTx/>
            </a:lvl3pPr>
            <a:lvl4pPr algn="ctr">
              <a:buClrTx/>
              <a:buFontTx/>
            </a:lvl4pPr>
            <a:lvl5pPr algn="ctr">
              <a:buClrTx/>
              <a:buFontTx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4881938" y="4957671"/>
            <a:ext cx="2370208" cy="461964"/>
          </a:xfrm>
          <a:prstGeom prst="rect">
            <a:avLst/>
          </a:prstGeom>
        </p:spPr>
        <p:txBody>
          <a:bodyPr anchor="ctr"/>
          <a:lstStyle>
            <a:lvl1pPr indent="0" algn="ctr">
              <a:buClrTx/>
              <a:buSzTx/>
              <a:buFontTx/>
              <a:buNone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8209540" y="4966106"/>
            <a:ext cx="2370208" cy="461964"/>
          </a:xfrm>
          <a:prstGeom prst="rect">
            <a:avLst/>
          </a:prstGeom>
        </p:spPr>
        <p:txBody>
          <a:bodyPr anchor="ctr"/>
          <a:lstStyle>
            <a:lvl1pPr indent="0" algn="ctr">
              <a:buClrTx/>
              <a:buSzTx/>
              <a:buFontTx/>
              <a:buNone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270000" y="5427662"/>
            <a:ext cx="6938963" cy="8001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FD90584A-DEEF-4CC6-90E4-15309D516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Picture 26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79388" y="6221413"/>
            <a:ext cx="7826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7" name="TextBox 27"/>
          <p:cNvSpPr txBox="1">
            <a:spLocks noChangeArrowheads="1"/>
          </p:cNvSpPr>
          <p:nvPr/>
        </p:nvSpPr>
        <p:spPr bwMode="auto">
          <a:xfrm>
            <a:off x="10013950" y="6462713"/>
            <a:ext cx="195421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DiSC® is a registered trademark of Wiley.</a:t>
            </a:r>
          </a:p>
        </p:txBody>
      </p:sp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1143000" y="6462713"/>
            <a:ext cx="804863" cy="217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en-US" sz="800"/>
              <a:t>discprofile.com</a:t>
            </a:r>
          </a:p>
        </p:txBody>
      </p:sp>
      <p:sp>
        <p:nvSpPr>
          <p:cNvPr id="1029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537950" y="6170613"/>
            <a:ext cx="322263" cy="371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hangingPunct="0">
              <a:defRPr/>
            </a:lvl1pPr>
          </a:lstStyle>
          <a:p>
            <a:fld id="{000ED5E6-972D-4FAA-A3ED-2EB1D59A80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30" descr="Picture 30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95313" y="1854200"/>
            <a:ext cx="88900" cy="4203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031" name="Picture 29" descr="Picture 29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-492125" y="112713"/>
            <a:ext cx="2173288" cy="2173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595313" y="812800"/>
            <a:ext cx="9856787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033" name="Body Level One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roxima Nova"/>
              </a:rPr>
              <a:t>Body Level One</a:t>
            </a:r>
          </a:p>
          <a:p>
            <a:pPr lvl="1"/>
            <a:r>
              <a:rPr lang="en-US">
                <a:sym typeface="Proxima Nova"/>
              </a:rPr>
              <a:t>Body Level Two</a:t>
            </a:r>
          </a:p>
          <a:p>
            <a:pPr lvl="2"/>
            <a:r>
              <a:rPr lang="en-US">
                <a:sym typeface="Proxima Nova"/>
              </a:rPr>
              <a:t>Body Level Three</a:t>
            </a:r>
          </a:p>
          <a:p>
            <a:pPr lvl="3"/>
            <a:r>
              <a:rPr lang="en-US">
                <a:sym typeface="Proxima Nova"/>
              </a:rPr>
              <a:t>Body Level Four</a:t>
            </a:r>
          </a:p>
          <a:p>
            <a:pPr lvl="4"/>
            <a:r>
              <a:rPr lang="en-US">
                <a:sym typeface="Proxima Nova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8" r:id="rId11"/>
    <p:sldLayoutId id="2147483667" r:id="rId12"/>
    <p:sldLayoutId id="2147483666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transition spd="med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spc="-50">
          <a:solidFill>
            <a:schemeClr val="accent1"/>
          </a:solidFill>
          <a:latin typeface="Abril Titling"/>
          <a:ea typeface="Abril Titling"/>
          <a:cs typeface="Abril Titling"/>
          <a:sym typeface="Abril Titling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spc="-50">
          <a:solidFill>
            <a:schemeClr val="accent1"/>
          </a:solidFill>
          <a:latin typeface="Abril Titling"/>
          <a:ea typeface="Abril Titling"/>
          <a:cs typeface="Abril Titling"/>
          <a:sym typeface="Abril Titling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spc="-50">
          <a:solidFill>
            <a:schemeClr val="accent1"/>
          </a:solidFill>
          <a:latin typeface="Abril Titling"/>
          <a:ea typeface="Abril Titling"/>
          <a:cs typeface="Abril Titling"/>
          <a:sym typeface="Abril Titling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spc="-50">
          <a:solidFill>
            <a:schemeClr val="accent1"/>
          </a:solidFill>
          <a:latin typeface="Abril Titling"/>
          <a:ea typeface="Abril Titling"/>
          <a:cs typeface="Abril Titling"/>
          <a:sym typeface="Abril Titling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spc="-50">
          <a:solidFill>
            <a:schemeClr val="accent1"/>
          </a:solidFill>
          <a:latin typeface="Abril Titling"/>
          <a:ea typeface="Abril Titling"/>
          <a:cs typeface="Abril Titling"/>
          <a:sym typeface="Abril Titling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50" baseline="0">
          <a:solidFill>
            <a:schemeClr val="accent1"/>
          </a:solidFill>
          <a:uFillTx/>
          <a:latin typeface="Abril Titling"/>
          <a:ea typeface="Abril Titling"/>
          <a:cs typeface="Abril Titling"/>
          <a:sym typeface="Abril Titling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50" baseline="0">
          <a:solidFill>
            <a:schemeClr val="accent1"/>
          </a:solidFill>
          <a:uFillTx/>
          <a:latin typeface="Abril Titling"/>
          <a:ea typeface="Abril Titling"/>
          <a:cs typeface="Abril Titling"/>
          <a:sym typeface="Abril Titling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50" baseline="0">
          <a:solidFill>
            <a:schemeClr val="accent1"/>
          </a:solidFill>
          <a:uFillTx/>
          <a:latin typeface="Abril Titling"/>
          <a:ea typeface="Abril Titling"/>
          <a:cs typeface="Abril Titling"/>
          <a:sym typeface="Abril Titling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50" baseline="0">
          <a:solidFill>
            <a:schemeClr val="accent1"/>
          </a:solidFill>
          <a:uFillTx/>
          <a:latin typeface="Abril Titling"/>
          <a:ea typeface="Abril Titling"/>
          <a:cs typeface="Abril Titling"/>
          <a:sym typeface="Abril Titling"/>
        </a:defRPr>
      </a:lvl9pPr>
    </p:titleStyle>
    <p:bodyStyle>
      <a:lvl1pPr indent="-2730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>
          <a:solidFill>
            <a:schemeClr val="accent1"/>
          </a:solidFill>
          <a:latin typeface="Proxima Nova"/>
          <a:ea typeface="Proxima Nova"/>
          <a:cs typeface="Proxima Nova"/>
          <a:sym typeface="Proxima Nova"/>
        </a:defRPr>
      </a:lvl1pPr>
      <a:lvl2pPr marL="357188" indent="-1555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◦"/>
        <a:defRPr sz="2400">
          <a:solidFill>
            <a:schemeClr val="accent1"/>
          </a:solidFill>
          <a:latin typeface="Proxima Nova"/>
          <a:ea typeface="Proxima Nova"/>
          <a:cs typeface="Proxima Nova"/>
          <a:sym typeface="Proxima Nova"/>
        </a:defRPr>
      </a:lvl2pPr>
      <a:lvl3pPr marL="566738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◦"/>
        <a:defRPr sz="2400">
          <a:solidFill>
            <a:schemeClr val="accent1"/>
          </a:solidFill>
          <a:latin typeface="Proxima Nova"/>
          <a:ea typeface="Proxima Nova"/>
          <a:cs typeface="Proxima Nova"/>
          <a:sym typeface="Proxima Nova"/>
        </a:defRPr>
      </a:lvl3pPr>
      <a:lvl4pPr marL="785813" indent="-2190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◦"/>
        <a:defRPr sz="2400">
          <a:solidFill>
            <a:schemeClr val="accent1"/>
          </a:solidFill>
          <a:latin typeface="Proxima Nova"/>
          <a:ea typeface="Proxima Nova"/>
          <a:cs typeface="Proxima Nova"/>
          <a:sym typeface="Proxima Nova"/>
        </a:defRPr>
      </a:lvl4pPr>
      <a:lvl5pPr marL="992188" indent="-242888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◦"/>
        <a:defRPr sz="2400">
          <a:solidFill>
            <a:schemeClr val="accent1"/>
          </a:solidFill>
          <a:latin typeface="Proxima Nova"/>
          <a:ea typeface="Proxima Nova"/>
          <a:cs typeface="Proxima Nova"/>
          <a:sym typeface="Proxima Nova"/>
        </a:defRPr>
      </a:lvl5pPr>
      <a:lvl6pPr marL="12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chemeClr val="accent1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14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chemeClr val="accent1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16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chemeClr val="accent1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18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Arial"/>
        <a:buChar char="◦"/>
        <a:tabLst/>
        <a:defRPr sz="2400" b="0" i="0" u="none" strike="noStrike" cap="none" spc="0" baseline="0">
          <a:solidFill>
            <a:schemeClr val="accent1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"/>
          <p:cNvSpPr>
            <a:spLocks noGrp="1"/>
          </p:cNvSpPr>
          <p:nvPr>
            <p:ph type="sldNum" sz="quarter" idx="22"/>
          </p:nvPr>
        </p:nvSpPr>
        <p:spPr>
          <a:xfrm>
            <a:off x="11803063" y="6234113"/>
            <a:ext cx="147637" cy="244475"/>
          </a:xfrm>
          <a:noFill/>
        </p:spPr>
        <p:txBody>
          <a:bodyPr/>
          <a:lstStyle/>
          <a:p>
            <a:pPr algn="r"/>
            <a:fld id="{9E2F1A52-A146-4A11-8777-E2E1770EC6F6}" type="slidenum">
              <a:rPr lang="en-US" sz="1000"/>
              <a:pPr algn="r"/>
              <a:t>1</a:t>
            </a:fld>
            <a:endParaRPr lang="en-US" sz="1000"/>
          </a:p>
        </p:txBody>
      </p:sp>
      <p:grpSp>
        <p:nvGrpSpPr>
          <p:cNvPr id="24578" name="Picture Placeholder 5"/>
          <p:cNvGrpSpPr>
            <a:grpSpLocks/>
          </p:cNvGrpSpPr>
          <p:nvPr/>
        </p:nvGrpSpPr>
        <p:grpSpPr bwMode="auto">
          <a:xfrm>
            <a:off x="0" y="0"/>
            <a:ext cx="12192000" cy="5149850"/>
            <a:chOff x="0" y="0"/>
            <a:chExt cx="12192000" cy="5149515"/>
          </a:xfrm>
        </p:grpSpPr>
        <p:sp>
          <p:nvSpPr>
            <p:cNvPr id="24581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0" cy="514951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hangingPunct="0"/>
              <a:endParaRPr lang="en-US"/>
            </a:p>
          </p:txBody>
        </p:sp>
        <p:pic>
          <p:nvPicPr>
            <p:cNvPr id="24582" name="image8.png" descr="image8.png"/>
            <p:cNvPicPr>
              <a:picLocks noChangeAspect="1"/>
            </p:cNvPicPr>
            <p:nvPr/>
          </p:nvPicPr>
          <p:blipFill>
            <a:blip r:embed="rId2"/>
            <a:srcRect l="868" r="868"/>
            <a:stretch>
              <a:fillRect/>
            </a:stretch>
          </p:blipFill>
          <p:spPr bwMode="auto">
            <a:xfrm>
              <a:off x="-1" y="0"/>
              <a:ext cx="12192002" cy="514951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310" name="Title 2"/>
          <p:cNvSpPr txBox="1">
            <a:spLocks noGrp="1"/>
          </p:cNvSpPr>
          <p:nvPr>
            <p:ph type="title"/>
          </p:nvPr>
        </p:nvSpPr>
        <p:spPr>
          <a:xfrm>
            <a:off x="3948113" y="4814888"/>
            <a:ext cx="8064500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DiSC Personality Types</a:t>
            </a:r>
          </a:p>
        </p:txBody>
      </p:sp>
      <p:sp>
        <p:nvSpPr>
          <p:cNvPr id="24580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4121150" y="5691188"/>
            <a:ext cx="7891463" cy="411162"/>
          </a:xfrm>
        </p:spPr>
        <p:txBody>
          <a:bodyPr/>
          <a:lstStyle/>
          <a:p>
            <a:pPr eaLnBrk="1" hangingPunct="1"/>
            <a:r>
              <a:rPr lang="en-US"/>
              <a:t>Based on the Everything DiSC Model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5"/>
          <p:cNvSpPr>
            <a:spLocks noGrp="1"/>
          </p:cNvSpPr>
          <p:nvPr>
            <p:ph type="sldNum" sz="quarter" idx="22"/>
          </p:nvPr>
        </p:nvSpPr>
        <p:spPr>
          <a:xfrm>
            <a:off x="11725275" y="6234113"/>
            <a:ext cx="225425" cy="244475"/>
          </a:xfrm>
          <a:noFill/>
        </p:spPr>
        <p:txBody>
          <a:bodyPr/>
          <a:lstStyle/>
          <a:p>
            <a:pPr algn="r"/>
            <a:fld id="{6466A0AA-0488-4D2F-8A40-48350C68C347}" type="slidenum">
              <a:rPr lang="en-US" sz="1000"/>
              <a:pPr algn="r"/>
              <a:t>10</a:t>
            </a:fld>
            <a:endParaRPr lang="en-US" sz="1000"/>
          </a:p>
        </p:txBody>
      </p:sp>
      <p:sp>
        <p:nvSpPr>
          <p:cNvPr id="372" name="Title 8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i style quote</a:t>
            </a:r>
          </a:p>
        </p:txBody>
      </p:sp>
      <p:sp>
        <p:nvSpPr>
          <p:cNvPr id="373" name="Text Placeholder 9"/>
          <p:cNvSpPr txBox="1">
            <a:spLocks noGrp="1"/>
          </p:cNvSpPr>
          <p:nvPr>
            <p:ph type="body" sz="half" idx="1"/>
          </p:nvPr>
        </p:nvSpPr>
        <p:spPr>
          <a:xfrm>
            <a:off x="1119188" y="2986088"/>
            <a:ext cx="9096375" cy="1855787"/>
          </a:xfrm>
        </p:spPr>
        <p:txBody>
          <a:bodyPr>
            <a:normAutofit/>
          </a:bodyPr>
          <a:lstStyle>
            <a:lvl1pPr defTabSz="886968">
              <a:spcBef>
                <a:spcPts val="1100"/>
              </a:spcBef>
              <a:defRPr sz="5626"/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t>Whoever is happy will make others happy too.</a:t>
            </a:r>
          </a:p>
        </p:txBody>
      </p:sp>
      <p:sp>
        <p:nvSpPr>
          <p:cNvPr id="374" name="Text Placeholder 10"/>
          <p:cNvSpPr>
            <a:spLocks noGrp="1"/>
          </p:cNvSpPr>
          <p:nvPr>
            <p:ph type="body" idx="21"/>
          </p:nvPr>
        </p:nvSpPr>
        <p:spPr>
          <a:extLst>
            <a:ext uri="{C572A759-6A51-4108-AA02-DFA0A04FC94B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Anne Frank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5"/>
          <p:cNvSpPr>
            <a:spLocks noGrp="1"/>
          </p:cNvSpPr>
          <p:nvPr>
            <p:ph type="sldNum" sz="quarter" idx="22"/>
          </p:nvPr>
        </p:nvSpPr>
        <p:spPr>
          <a:xfrm>
            <a:off x="11760200" y="6234113"/>
            <a:ext cx="190500" cy="244475"/>
          </a:xfrm>
          <a:noFill/>
        </p:spPr>
        <p:txBody>
          <a:bodyPr/>
          <a:lstStyle/>
          <a:p>
            <a:pPr algn="r"/>
            <a:fld id="{18250B8C-07F7-4F02-9593-CDCD0030EA13}" type="slidenum">
              <a:rPr lang="en-US" sz="1000"/>
              <a:pPr algn="r"/>
              <a:t>11</a:t>
            </a:fld>
            <a:endParaRPr lang="en-US" sz="1000"/>
          </a:p>
        </p:txBody>
      </p:sp>
      <p:sp>
        <p:nvSpPr>
          <p:cNvPr id="377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Communicating with i styles</a:t>
            </a:r>
          </a:p>
        </p:txBody>
      </p:sp>
      <p:sp>
        <p:nvSpPr>
          <p:cNvPr id="34819" name="Text Placeholder 5"/>
          <p:cNvSpPr txBox="1">
            <a:spLocks noGrp="1"/>
          </p:cNvSpPr>
          <p:nvPr>
            <p:ph type="body" sz="half" idx="1"/>
          </p:nvPr>
        </p:nvSpPr>
        <p:spPr>
          <a:xfrm>
            <a:off x="1327150" y="2286000"/>
            <a:ext cx="6653213" cy="3454400"/>
          </a:xfrm>
        </p:spPr>
        <p:txBody>
          <a:bodyPr/>
          <a:lstStyle/>
          <a:p>
            <a:pPr eaLnBrk="1" hangingPunct="1"/>
            <a:r>
              <a:rPr lang="en-US"/>
              <a:t>Share your experiences.</a:t>
            </a:r>
          </a:p>
          <a:p>
            <a:pPr eaLnBrk="1" hangingPunct="1"/>
            <a:r>
              <a:rPr lang="en-US"/>
              <a:t>Allow them time to ask questions and talk.</a:t>
            </a:r>
          </a:p>
          <a:p>
            <a:pPr eaLnBrk="1" hangingPunct="1"/>
            <a:r>
              <a:rPr lang="en-US"/>
              <a:t>Focus on the positives.</a:t>
            </a:r>
          </a:p>
          <a:p>
            <a:pPr eaLnBrk="1" hangingPunct="1"/>
            <a:r>
              <a:rPr lang="en-US"/>
              <a:t>Avoid overloading them with details.</a:t>
            </a:r>
          </a:p>
          <a:p>
            <a:pPr eaLnBrk="1" hangingPunct="1"/>
            <a:r>
              <a:rPr lang="en-US"/>
              <a:t>Don’t interrupt them.</a:t>
            </a:r>
          </a:p>
          <a:p>
            <a:pPr eaLnBrk="1" hangingPunct="1"/>
            <a:r>
              <a:rPr lang="en-US"/>
              <a:t>Show respect for their spontaneity, high energy, and optimism.</a:t>
            </a:r>
          </a:p>
        </p:txBody>
      </p:sp>
      <p:pic>
        <p:nvPicPr>
          <p:cNvPr id="34820" name="speech-bubble-i.png" descr="speech-bubble-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2032000"/>
            <a:ext cx="3324225" cy="332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35842" name="s-style-header.png" descr="s-style-header.png"/>
          <p:cNvPicPr>
            <a:picLocks noChangeAspect="1"/>
          </p:cNvPicPr>
          <p:nvPr/>
        </p:nvPicPr>
        <p:blipFill>
          <a:blip r:embed="rId2"/>
          <a:srcRect t="7764" b="7764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5843" name="TextBox 5"/>
          <p:cNvSpPr>
            <a:spLocks noGrp="1"/>
          </p:cNvSpPr>
          <p:nvPr>
            <p:ph type="sldNum" sz="quarter" idx="23"/>
          </p:nvPr>
        </p:nvSpPr>
        <p:spPr>
          <a:xfrm>
            <a:off x="11728450" y="6234113"/>
            <a:ext cx="222250" cy="244475"/>
          </a:xfrm>
          <a:noFill/>
        </p:spPr>
        <p:txBody>
          <a:bodyPr/>
          <a:lstStyle/>
          <a:p>
            <a:pPr algn="r"/>
            <a:fld id="{FF9EC8C7-D9AD-4913-B0E4-E2385C32A2E0}" type="slidenum">
              <a:rPr lang="en-US" sz="1000"/>
              <a:pPr algn="r"/>
              <a:t>12</a:t>
            </a:fld>
            <a:endParaRPr lang="en-US" sz="1000"/>
          </a:p>
        </p:txBody>
      </p:sp>
      <p:sp>
        <p:nvSpPr>
          <p:cNvPr id="3584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35845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144963" y="4025900"/>
            <a:ext cx="2813050" cy="2446338"/>
          </a:xfr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Calm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Patient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Predictable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Deliberate</a:t>
            </a:r>
          </a:p>
        </p:txBody>
      </p:sp>
      <p:sp>
        <p:nvSpPr>
          <p:cNvPr id="35846" name="Text Placeholder 6"/>
          <p:cNvSpPr txBox="1">
            <a:spLocks noGrp="1"/>
          </p:cNvSpPr>
          <p:nvPr>
            <p:ph type="body" idx="22"/>
          </p:nvPr>
        </p:nvSpPr>
        <p:spPr>
          <a:xfrm>
            <a:off x="7235825" y="4025900"/>
            <a:ext cx="2813050" cy="2446338"/>
          </a:xfr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Stable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Warm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Passive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Loyal</a:t>
            </a:r>
          </a:p>
        </p:txBody>
      </p:sp>
      <p:sp>
        <p:nvSpPr>
          <p:cNvPr id="387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S style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s-style-header.png" descr="s-style-header.png"/>
          <p:cNvPicPr>
            <a:picLocks noChangeAspect="1"/>
          </p:cNvPicPr>
          <p:nvPr/>
        </p:nvPicPr>
        <p:blipFill>
          <a:blip r:embed="rId2"/>
          <a:srcRect l="54088" r="15868"/>
          <a:stretch>
            <a:fillRect/>
          </a:stretch>
        </p:blipFill>
        <p:spPr bwMode="auto">
          <a:xfrm>
            <a:off x="8088313" y="0"/>
            <a:ext cx="412115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6866" name="Slide Number"/>
          <p:cNvSpPr>
            <a:spLocks noGrp="1"/>
          </p:cNvSpPr>
          <p:nvPr>
            <p:ph type="sldNum" sz="quarter" idx="22"/>
          </p:nvPr>
        </p:nvSpPr>
        <p:spPr>
          <a:xfrm>
            <a:off x="11753850" y="6234113"/>
            <a:ext cx="217488" cy="244475"/>
          </a:xfrm>
          <a:noFill/>
        </p:spPr>
        <p:txBody>
          <a:bodyPr/>
          <a:lstStyle/>
          <a:p>
            <a:fld id="{C329AF72-9518-4E34-A0B8-60118BA24761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36867" name="Motivated by cooperation, opportunities to help, and sincere appreciation.…"/>
          <p:cNvSpPr txBox="1">
            <a:spLocks noGrp="1"/>
          </p:cNvSpPr>
          <p:nvPr>
            <p:ph type="body" sz="half" idx="1"/>
          </p:nvPr>
        </p:nvSpPr>
        <p:spPr>
          <a:xfrm>
            <a:off x="1090613" y="2284413"/>
            <a:ext cx="6605587" cy="3679825"/>
          </a:xfrm>
        </p:spPr>
        <p:txBody>
          <a:bodyPr/>
          <a:lstStyle/>
          <a:p>
            <a:pPr marL="258763" indent="-533400" eaLnBrk="1" hangingPunct="1"/>
            <a:r>
              <a:rPr lang="en-US"/>
              <a:t>Motivated by cooperation, opportunities to help, and sincere appreciation.</a:t>
            </a:r>
          </a:p>
          <a:p>
            <a:pPr marL="258763" indent="-533400" eaLnBrk="1" hangingPunct="1"/>
            <a:r>
              <a:rPr lang="en-US"/>
              <a:t>Values loyalty, helping others, and security.</a:t>
            </a:r>
          </a:p>
          <a:p>
            <a:pPr marL="258763" indent="-533400" eaLnBrk="1" hangingPunct="1"/>
            <a:r>
              <a:rPr lang="en-US"/>
              <a:t>Fears loss of stability, change, loss of harmony, and offending others.</a:t>
            </a:r>
          </a:p>
        </p:txBody>
      </p:sp>
      <p:sp>
        <p:nvSpPr>
          <p:cNvPr id="392" name="S style"/>
          <p:cNvSpPr txBox="1">
            <a:spLocks noGrp="1"/>
          </p:cNvSpPr>
          <p:nvPr>
            <p:ph type="title"/>
          </p:nvPr>
        </p:nvSpPr>
        <p:spPr>
          <a:xfrm>
            <a:off x="595313" y="812800"/>
            <a:ext cx="7181850" cy="800100"/>
          </a:xfrm>
        </p:spPr>
        <p:txBody>
          <a:bodyPr/>
          <a:lstStyle>
            <a:lvl1pPr defTabSz="877823">
              <a:defRPr sz="4224" spc="-48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S style</a:t>
            </a:r>
          </a:p>
        </p:txBody>
      </p:sp>
      <p:sp>
        <p:nvSpPr>
          <p:cNvPr id="36869" name="Text"/>
          <p:cNvSpPr txBox="1">
            <a:spLocks noChangeArrowheads="1"/>
          </p:cNvSpPr>
          <p:nvPr/>
        </p:nvSpPr>
        <p:spPr bwMode="auto">
          <a:xfrm>
            <a:off x="8535988" y="1604963"/>
            <a:ext cx="1428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sp>
        <p:nvSpPr>
          <p:cNvPr id="36870" name="Text"/>
          <p:cNvSpPr txBox="1">
            <a:spLocks noChangeArrowheads="1"/>
          </p:cNvSpPr>
          <p:nvPr/>
        </p:nvSpPr>
        <p:spPr bwMode="auto">
          <a:xfrm>
            <a:off x="4735513" y="622300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pic>
        <p:nvPicPr>
          <p:cNvPr id="36871" name="unknown.png" descr="unknown.png"/>
          <p:cNvPicPr>
            <a:picLocks noChangeAspect="1"/>
          </p:cNvPicPr>
          <p:nvPr/>
        </p:nvPicPr>
        <p:blipFill>
          <a:blip r:embed="rId3"/>
          <a:srcRect l="2347" t="1843" r="2347" b="1843"/>
          <a:stretch>
            <a:fillRect/>
          </a:stretch>
        </p:blipFill>
        <p:spPr bwMode="auto">
          <a:xfrm>
            <a:off x="8559800" y="1098550"/>
            <a:ext cx="3175000" cy="4090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6872" name="Text"/>
          <p:cNvSpPr txBox="1">
            <a:spLocks noChangeArrowheads="1"/>
          </p:cNvSpPr>
          <p:nvPr/>
        </p:nvSpPr>
        <p:spPr bwMode="auto">
          <a:xfrm>
            <a:off x="3949700" y="625475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S styles and their priorities</a:t>
            </a:r>
          </a:p>
        </p:txBody>
      </p:sp>
      <p:sp>
        <p:nvSpPr>
          <p:cNvPr id="37890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33350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Collaboration</a:t>
            </a:r>
          </a:p>
          <a:p>
            <a:pPr marL="258763" indent="-533400" eaLnBrk="1" hangingPunct="1"/>
            <a:r>
              <a:rPr lang="en-US"/>
              <a:t>Support</a:t>
            </a:r>
          </a:p>
          <a:p>
            <a:pPr marL="258763" indent="-533400" eaLnBrk="1" hangingPunct="1"/>
            <a:r>
              <a:rPr lang="en-US"/>
              <a:t>Enthusiasm</a:t>
            </a:r>
          </a:p>
        </p:txBody>
      </p:sp>
      <p:pic>
        <p:nvPicPr>
          <p:cNvPr id="37891" name="Si-circle.png" descr="Si-circle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289050" y="2259013"/>
            <a:ext cx="1312863" cy="1314450"/>
          </a:xfrm>
        </p:spPr>
      </p:pic>
      <p:pic>
        <p:nvPicPr>
          <p:cNvPr id="37892" name="S-circle.png" descr="S-circle.png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/>
          <a:stretch>
            <a:fillRect/>
          </a:stretch>
        </p:blipFill>
        <p:spPr>
          <a:xfrm>
            <a:off x="4900613" y="2259013"/>
            <a:ext cx="1311275" cy="1314450"/>
          </a:xfrm>
        </p:spPr>
      </p:pic>
      <p:pic>
        <p:nvPicPr>
          <p:cNvPr id="37893" name="SC-circle.png" descr="SC-circle.png"/>
          <p:cNvPicPr>
            <a:picLocks noGrp="1" noChangeAspect="1"/>
          </p:cNvPicPr>
          <p:nvPr>
            <p:ph type="pic" idx="23"/>
          </p:nvPr>
        </p:nvPicPr>
        <p:blipFill>
          <a:blip r:embed="rId4"/>
          <a:srcRect/>
          <a:stretch>
            <a:fillRect/>
          </a:stretch>
        </p:blipFill>
        <p:spPr>
          <a:xfrm>
            <a:off x="8510588" y="2259013"/>
            <a:ext cx="1312862" cy="1314450"/>
          </a:xfrm>
        </p:spPr>
      </p:pic>
      <p:sp>
        <p:nvSpPr>
          <p:cNvPr id="37894" name="Text Placeholder 10"/>
          <p:cNvSpPr txBox="1">
            <a:spLocks noGrp="1"/>
          </p:cNvSpPr>
          <p:nvPr>
            <p:ph type="body" idx="24"/>
          </p:nvPr>
        </p:nvSpPr>
        <p:spPr>
          <a:xfrm>
            <a:off x="4943475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Support</a:t>
            </a:r>
          </a:p>
          <a:p>
            <a:pPr marL="258763" indent="-533400" eaLnBrk="1" hangingPunct="1"/>
            <a:r>
              <a:rPr lang="en-US"/>
              <a:t>Stability</a:t>
            </a:r>
          </a:p>
          <a:p>
            <a:pPr marL="258763" indent="-533400" eaLnBrk="1" hangingPunct="1"/>
            <a:r>
              <a:rPr lang="en-US"/>
              <a:t>Collaboration</a:t>
            </a:r>
          </a:p>
        </p:txBody>
      </p:sp>
      <p:sp>
        <p:nvSpPr>
          <p:cNvPr id="37895" name="Text Placeholder 11"/>
          <p:cNvSpPr txBox="1">
            <a:spLocks noGrp="1"/>
          </p:cNvSpPr>
          <p:nvPr>
            <p:ph type="body" idx="25"/>
          </p:nvPr>
        </p:nvSpPr>
        <p:spPr>
          <a:xfrm>
            <a:off x="855345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Stability</a:t>
            </a:r>
          </a:p>
          <a:p>
            <a:pPr marL="258763" indent="-533400" eaLnBrk="1" hangingPunct="1"/>
            <a:r>
              <a:rPr lang="en-US"/>
              <a:t>Support</a:t>
            </a:r>
          </a:p>
          <a:p>
            <a:pPr marL="258763" indent="-533400" eaLnBrk="1" hangingPunct="1"/>
            <a:r>
              <a:rPr lang="en-US"/>
              <a:t>Accuracy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"/>
          <p:cNvSpPr>
            <a:spLocks noGrp="1"/>
          </p:cNvSpPr>
          <p:nvPr>
            <p:ph type="sldNum" sz="quarter" idx="22"/>
          </p:nvPr>
        </p:nvSpPr>
        <p:spPr>
          <a:xfrm>
            <a:off x="11728450" y="6234113"/>
            <a:ext cx="222250" cy="244475"/>
          </a:xfrm>
          <a:noFill/>
        </p:spPr>
        <p:txBody>
          <a:bodyPr/>
          <a:lstStyle/>
          <a:p>
            <a:pPr algn="r"/>
            <a:fld id="{B1F58489-DC31-4C93-97C2-A6A4173AABB1}" type="slidenum">
              <a:rPr lang="en-US" sz="1000"/>
              <a:pPr algn="r"/>
              <a:t>15</a:t>
            </a:fld>
            <a:endParaRPr lang="en-US" sz="1000"/>
          </a:p>
        </p:txBody>
      </p:sp>
      <p:sp>
        <p:nvSpPr>
          <p:cNvPr id="407" name="Title 8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S style quote</a:t>
            </a:r>
          </a:p>
        </p:txBody>
      </p:sp>
      <p:sp>
        <p:nvSpPr>
          <p:cNvPr id="408" name="Text Placeholder 9"/>
          <p:cNvSpPr txBox="1">
            <a:spLocks noGrp="1"/>
          </p:cNvSpPr>
          <p:nvPr>
            <p:ph type="body" sz="half" idx="1"/>
          </p:nvPr>
        </p:nvSpPr>
        <p:spPr>
          <a:xfrm>
            <a:off x="1119188" y="2986088"/>
            <a:ext cx="9096375" cy="2174875"/>
          </a:xfrm>
        </p:spPr>
        <p:txBody>
          <a:bodyPr>
            <a:normAutofit/>
          </a:bodyPr>
          <a:lstStyle>
            <a:lvl1pPr defTabSz="722376">
              <a:spcBef>
                <a:spcPts val="900"/>
              </a:spcBef>
              <a:defRPr sz="4582"/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t>The invariable mark of wisdom is to see the miraculous in the common.</a:t>
            </a:r>
          </a:p>
        </p:txBody>
      </p:sp>
      <p:sp>
        <p:nvSpPr>
          <p:cNvPr id="409" name="Text Placeholder 10"/>
          <p:cNvSpPr>
            <a:spLocks noGrp="1"/>
          </p:cNvSpPr>
          <p:nvPr>
            <p:ph type="body" idx="21"/>
          </p:nvPr>
        </p:nvSpPr>
        <p:spPr>
          <a:extLst>
            <a:ext uri="{C572A759-6A51-4108-AA02-DFA0A04FC94B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Ralph Waldo Emerson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5"/>
          <p:cNvSpPr>
            <a:spLocks noGrp="1"/>
          </p:cNvSpPr>
          <p:nvPr>
            <p:ph type="sldNum" sz="quarter" idx="22"/>
          </p:nvPr>
        </p:nvSpPr>
        <p:spPr>
          <a:xfrm>
            <a:off x="11728450" y="6234113"/>
            <a:ext cx="222250" cy="244475"/>
          </a:xfrm>
          <a:noFill/>
        </p:spPr>
        <p:txBody>
          <a:bodyPr/>
          <a:lstStyle/>
          <a:p>
            <a:pPr algn="r"/>
            <a:fld id="{FFADC3C4-96D1-455D-926A-5D6A422B824A}" type="slidenum">
              <a:rPr lang="en-US" sz="1000"/>
              <a:pPr algn="r"/>
              <a:t>16</a:t>
            </a:fld>
            <a:endParaRPr lang="en-US" sz="1000"/>
          </a:p>
        </p:txBody>
      </p:sp>
      <p:sp>
        <p:nvSpPr>
          <p:cNvPr id="41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Communicating with S styles</a:t>
            </a:r>
          </a:p>
        </p:txBody>
      </p:sp>
      <p:sp>
        <p:nvSpPr>
          <p:cNvPr id="39939" name="Text Placeholder 5"/>
          <p:cNvSpPr txBox="1">
            <a:spLocks noGrp="1"/>
          </p:cNvSpPr>
          <p:nvPr>
            <p:ph type="body" sz="half" idx="1"/>
          </p:nvPr>
        </p:nvSpPr>
        <p:spPr>
          <a:xfrm>
            <a:off x="1327150" y="2286000"/>
            <a:ext cx="6653213" cy="3454400"/>
          </a:xfrm>
        </p:spPr>
        <p:txBody>
          <a:bodyPr/>
          <a:lstStyle/>
          <a:p>
            <a:pPr eaLnBrk="1" hangingPunct="1"/>
            <a:r>
              <a:rPr lang="en-US"/>
              <a:t>Be personal and amiable.</a:t>
            </a:r>
          </a:p>
          <a:p>
            <a:pPr eaLnBrk="1" hangingPunct="1"/>
            <a:r>
              <a:rPr lang="en-US"/>
              <a:t>Express your interest in them.</a:t>
            </a:r>
          </a:p>
          <a:p>
            <a:pPr eaLnBrk="1" hangingPunct="1"/>
            <a:r>
              <a:rPr lang="en-US"/>
              <a:t>Let them know what you expect of them.</a:t>
            </a:r>
          </a:p>
          <a:p>
            <a:pPr eaLnBrk="1" hangingPunct="1"/>
            <a:r>
              <a:rPr lang="en-US"/>
              <a:t>Take time to provide clarification.</a:t>
            </a:r>
          </a:p>
          <a:p>
            <a:pPr eaLnBrk="1" hangingPunct="1"/>
            <a:r>
              <a:rPr lang="en-US"/>
              <a:t>Be polite.</a:t>
            </a:r>
          </a:p>
          <a:p>
            <a:pPr eaLnBrk="1" hangingPunct="1"/>
            <a:r>
              <a:rPr lang="en-US"/>
              <a:t>Avoid being confrontational or too aggressive.</a:t>
            </a:r>
          </a:p>
        </p:txBody>
      </p:sp>
      <p:pic>
        <p:nvPicPr>
          <p:cNvPr id="39940" name="speech-bubble-S.png" descr="speech-bubble-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2032000"/>
            <a:ext cx="3324225" cy="332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40962" name="c-style-header.png" descr="c-style-header.png"/>
          <p:cNvPicPr>
            <a:picLocks noChangeAspect="1"/>
          </p:cNvPicPr>
          <p:nvPr/>
        </p:nvPicPr>
        <p:blipFill>
          <a:blip r:embed="rId2"/>
          <a:srcRect t="7764" b="7764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0963" name="TextBox 5"/>
          <p:cNvSpPr>
            <a:spLocks noGrp="1"/>
          </p:cNvSpPr>
          <p:nvPr>
            <p:ph type="sldNum" sz="quarter" idx="23"/>
          </p:nvPr>
        </p:nvSpPr>
        <p:spPr>
          <a:xfrm>
            <a:off x="11737975" y="6234113"/>
            <a:ext cx="212725" cy="244475"/>
          </a:xfrm>
          <a:noFill/>
        </p:spPr>
        <p:txBody>
          <a:bodyPr/>
          <a:lstStyle/>
          <a:p>
            <a:pPr algn="r"/>
            <a:fld id="{1FCF901E-9D44-402E-B7D5-6A0ADB6056ED}" type="slidenum">
              <a:rPr lang="en-US" sz="1000"/>
              <a:pPr algn="r"/>
              <a:t>17</a:t>
            </a:fld>
            <a:endParaRPr lang="en-US" sz="1000"/>
          </a:p>
        </p:txBody>
      </p:sp>
      <p:sp>
        <p:nvSpPr>
          <p:cNvPr id="4096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40965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144963" y="4025900"/>
            <a:ext cx="2813050" cy="2446338"/>
          </a:xfr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Cautious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Systematic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Private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Objective</a:t>
            </a:r>
          </a:p>
        </p:txBody>
      </p:sp>
      <p:sp>
        <p:nvSpPr>
          <p:cNvPr id="40966" name="Text Placeholder 6"/>
          <p:cNvSpPr txBox="1">
            <a:spLocks noGrp="1"/>
          </p:cNvSpPr>
          <p:nvPr>
            <p:ph type="body" idx="22"/>
          </p:nvPr>
        </p:nvSpPr>
        <p:spPr>
          <a:xfrm>
            <a:off x="7235825" y="4025900"/>
            <a:ext cx="2813050" cy="2446338"/>
          </a:xfr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Analytical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Diplomatic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Accurate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Reserved</a:t>
            </a:r>
          </a:p>
        </p:txBody>
      </p:sp>
      <p:sp>
        <p:nvSpPr>
          <p:cNvPr id="422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 style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-style-header.png" descr="c-style-header.png"/>
          <p:cNvPicPr>
            <a:picLocks noChangeAspect="1"/>
          </p:cNvPicPr>
          <p:nvPr/>
        </p:nvPicPr>
        <p:blipFill>
          <a:blip r:embed="rId2"/>
          <a:srcRect l="53940" r="16016"/>
          <a:stretch>
            <a:fillRect/>
          </a:stretch>
        </p:blipFill>
        <p:spPr bwMode="auto">
          <a:xfrm>
            <a:off x="8088313" y="0"/>
            <a:ext cx="412115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1986" name="Slide Number"/>
          <p:cNvSpPr>
            <a:spLocks noGrp="1"/>
          </p:cNvSpPr>
          <p:nvPr>
            <p:ph type="sldNum" sz="quarter" idx="22"/>
          </p:nvPr>
        </p:nvSpPr>
        <p:spPr>
          <a:xfrm>
            <a:off x="11769725" y="6234113"/>
            <a:ext cx="220663" cy="244475"/>
          </a:xfrm>
          <a:noFill/>
        </p:spPr>
        <p:txBody>
          <a:bodyPr/>
          <a:lstStyle/>
          <a:p>
            <a:fld id="{75BB167A-E418-4BDF-B22F-828CA4FBB527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41987" name="Motivated by opportunities to gain knowledge, showing their expertise, and quality work.…"/>
          <p:cNvSpPr txBox="1">
            <a:spLocks noGrp="1"/>
          </p:cNvSpPr>
          <p:nvPr>
            <p:ph type="body" sz="half" idx="1"/>
          </p:nvPr>
        </p:nvSpPr>
        <p:spPr>
          <a:xfrm>
            <a:off x="1090613" y="2284413"/>
            <a:ext cx="6605587" cy="3679825"/>
          </a:xfrm>
        </p:spPr>
        <p:txBody>
          <a:bodyPr/>
          <a:lstStyle/>
          <a:p>
            <a:pPr marL="258763" indent="-533400" eaLnBrk="1" hangingPunct="1"/>
            <a:r>
              <a:rPr lang="en-US"/>
              <a:t>Motivated by opportunities to gain knowledge, showing their expertise, and quality work.</a:t>
            </a:r>
          </a:p>
          <a:p>
            <a:pPr marL="258763" indent="-533400" eaLnBrk="1" hangingPunct="1"/>
            <a:r>
              <a:rPr lang="en-US"/>
              <a:t>Values quality, accuracy, and challenge.</a:t>
            </a:r>
          </a:p>
          <a:p>
            <a:pPr marL="258763" indent="-533400" eaLnBrk="1" hangingPunct="1"/>
            <a:r>
              <a:rPr lang="en-US"/>
              <a:t>Fears criticism, slipshod methods, and being wrong.</a:t>
            </a:r>
          </a:p>
        </p:txBody>
      </p:sp>
      <p:sp>
        <p:nvSpPr>
          <p:cNvPr id="427" name="C style"/>
          <p:cNvSpPr txBox="1">
            <a:spLocks noGrp="1"/>
          </p:cNvSpPr>
          <p:nvPr>
            <p:ph type="title"/>
          </p:nvPr>
        </p:nvSpPr>
        <p:spPr>
          <a:xfrm>
            <a:off x="595313" y="812800"/>
            <a:ext cx="7181850" cy="800100"/>
          </a:xfrm>
        </p:spPr>
        <p:txBody>
          <a:bodyPr/>
          <a:lstStyle>
            <a:lvl1pPr defTabSz="877823">
              <a:defRPr sz="4224" spc="-48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 style</a:t>
            </a:r>
          </a:p>
        </p:txBody>
      </p:sp>
      <p:sp>
        <p:nvSpPr>
          <p:cNvPr id="41989" name="Text"/>
          <p:cNvSpPr txBox="1">
            <a:spLocks noChangeArrowheads="1"/>
          </p:cNvSpPr>
          <p:nvPr/>
        </p:nvSpPr>
        <p:spPr bwMode="auto">
          <a:xfrm>
            <a:off x="8535988" y="1604963"/>
            <a:ext cx="1428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sp>
        <p:nvSpPr>
          <p:cNvPr id="41990" name="Text"/>
          <p:cNvSpPr txBox="1">
            <a:spLocks noChangeArrowheads="1"/>
          </p:cNvSpPr>
          <p:nvPr/>
        </p:nvSpPr>
        <p:spPr bwMode="auto">
          <a:xfrm>
            <a:off x="4735513" y="622300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sp>
        <p:nvSpPr>
          <p:cNvPr id="41991" name="Text"/>
          <p:cNvSpPr txBox="1">
            <a:spLocks noChangeArrowheads="1"/>
          </p:cNvSpPr>
          <p:nvPr/>
        </p:nvSpPr>
        <p:spPr bwMode="auto">
          <a:xfrm>
            <a:off x="3949700" y="625475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pic>
        <p:nvPicPr>
          <p:cNvPr id="41992" name="iStock-957655302.jpg" descr="iStock-957655302.jpg"/>
          <p:cNvPicPr>
            <a:picLocks noChangeAspect="1"/>
          </p:cNvPicPr>
          <p:nvPr/>
        </p:nvPicPr>
        <p:blipFill>
          <a:blip r:embed="rId3"/>
          <a:srcRect l="20181" r="28648"/>
          <a:stretch>
            <a:fillRect/>
          </a:stretch>
        </p:blipFill>
        <p:spPr bwMode="auto">
          <a:xfrm>
            <a:off x="8559800" y="1035050"/>
            <a:ext cx="3175000" cy="4140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1993" name="Text"/>
          <p:cNvSpPr txBox="1">
            <a:spLocks noChangeArrowheads="1"/>
          </p:cNvSpPr>
          <p:nvPr/>
        </p:nvSpPr>
        <p:spPr bwMode="auto">
          <a:xfrm>
            <a:off x="4038600" y="714375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 styles and their priorities</a:t>
            </a:r>
          </a:p>
        </p:txBody>
      </p:sp>
      <p:sp>
        <p:nvSpPr>
          <p:cNvPr id="43010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33350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Stability</a:t>
            </a:r>
          </a:p>
          <a:p>
            <a:pPr marL="258763" indent="-533400" eaLnBrk="1" hangingPunct="1"/>
            <a:r>
              <a:rPr lang="en-US"/>
              <a:t>Accuracy</a:t>
            </a:r>
          </a:p>
          <a:p>
            <a:pPr marL="258763" indent="-533400" eaLnBrk="1" hangingPunct="1"/>
            <a:r>
              <a:rPr lang="en-US"/>
              <a:t>Support</a:t>
            </a:r>
          </a:p>
        </p:txBody>
      </p:sp>
      <p:pic>
        <p:nvPicPr>
          <p:cNvPr id="43011" name="CS-circle.png" descr="CS-circle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289050" y="2259013"/>
            <a:ext cx="1312863" cy="1314450"/>
          </a:xfrm>
        </p:spPr>
      </p:pic>
      <p:pic>
        <p:nvPicPr>
          <p:cNvPr id="43012" name="C-circle.png" descr="C-circle.png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/>
          <a:stretch>
            <a:fillRect/>
          </a:stretch>
        </p:blipFill>
        <p:spPr>
          <a:xfrm>
            <a:off x="4900613" y="2259013"/>
            <a:ext cx="1311275" cy="1314450"/>
          </a:xfrm>
        </p:spPr>
      </p:pic>
      <p:pic>
        <p:nvPicPr>
          <p:cNvPr id="43013" name="CD-circle.png" descr="CD-circle.png"/>
          <p:cNvPicPr>
            <a:picLocks noGrp="1" noChangeAspect="1"/>
          </p:cNvPicPr>
          <p:nvPr>
            <p:ph type="pic" idx="23"/>
          </p:nvPr>
        </p:nvPicPr>
        <p:blipFill>
          <a:blip r:embed="rId4"/>
          <a:srcRect/>
          <a:stretch>
            <a:fillRect/>
          </a:stretch>
        </p:blipFill>
        <p:spPr>
          <a:xfrm>
            <a:off x="8510588" y="2259013"/>
            <a:ext cx="1312862" cy="1314450"/>
          </a:xfrm>
        </p:spPr>
      </p:pic>
      <p:sp>
        <p:nvSpPr>
          <p:cNvPr id="43014" name="Text Placeholder 10"/>
          <p:cNvSpPr txBox="1">
            <a:spLocks noGrp="1"/>
          </p:cNvSpPr>
          <p:nvPr>
            <p:ph type="body" idx="24"/>
          </p:nvPr>
        </p:nvSpPr>
        <p:spPr>
          <a:xfrm>
            <a:off x="4943475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Accuracy</a:t>
            </a:r>
          </a:p>
          <a:p>
            <a:pPr marL="258763" indent="-533400" eaLnBrk="1" hangingPunct="1"/>
            <a:r>
              <a:rPr lang="en-US"/>
              <a:t>Stability</a:t>
            </a:r>
          </a:p>
          <a:p>
            <a:pPr marL="258763" indent="-533400" eaLnBrk="1" hangingPunct="1"/>
            <a:r>
              <a:rPr lang="en-US"/>
              <a:t>Challenge</a:t>
            </a:r>
          </a:p>
        </p:txBody>
      </p:sp>
      <p:sp>
        <p:nvSpPr>
          <p:cNvPr id="43015" name="Text Placeholder 11"/>
          <p:cNvSpPr txBox="1">
            <a:spLocks noGrp="1"/>
          </p:cNvSpPr>
          <p:nvPr>
            <p:ph type="body" idx="25"/>
          </p:nvPr>
        </p:nvSpPr>
        <p:spPr>
          <a:xfrm>
            <a:off x="855345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Challenge</a:t>
            </a:r>
          </a:p>
          <a:p>
            <a:pPr marL="258763" indent="-533400" eaLnBrk="1" hangingPunct="1"/>
            <a:r>
              <a:rPr lang="en-US"/>
              <a:t>Accuracy</a:t>
            </a:r>
          </a:p>
          <a:p>
            <a:pPr marL="258763" indent="-533400" eaLnBrk="1" hangingPunct="1"/>
            <a:r>
              <a:rPr lang="en-US"/>
              <a:t>Results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25602" name="image9.png" descr="image9.png"/>
          <p:cNvPicPr>
            <a:picLocks noChangeAspect="1"/>
          </p:cNvPicPr>
          <p:nvPr/>
        </p:nvPicPr>
        <p:blipFill>
          <a:blip r:embed="rId2"/>
          <a:srcRect l="284" r="282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5603" name="TextBox 5"/>
          <p:cNvSpPr>
            <a:spLocks noGrp="1"/>
          </p:cNvSpPr>
          <p:nvPr>
            <p:ph type="sldNum" sz="quarter" idx="23"/>
          </p:nvPr>
        </p:nvSpPr>
        <p:spPr>
          <a:xfrm>
            <a:off x="11771313" y="6234113"/>
            <a:ext cx="179387" cy="244475"/>
          </a:xfrm>
          <a:noFill/>
        </p:spPr>
        <p:txBody>
          <a:bodyPr/>
          <a:lstStyle/>
          <a:p>
            <a:pPr algn="r"/>
            <a:fld id="{55FEBEAE-6C3E-44C9-85D7-EBF416CCBFD3}" type="slidenum">
              <a:rPr lang="en-US" sz="1000"/>
              <a:pPr algn="r"/>
              <a:t>2</a:t>
            </a:fld>
            <a:endParaRPr lang="en-US" sz="1000"/>
          </a:p>
        </p:txBody>
      </p:sp>
      <p:sp>
        <p:nvSpPr>
          <p:cNvPr id="2560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25605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144963" y="4025900"/>
            <a:ext cx="2813050" cy="2446338"/>
          </a:xfr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Driven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Direct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Decisive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Strong-willed</a:t>
            </a:r>
          </a:p>
        </p:txBody>
      </p:sp>
      <p:sp>
        <p:nvSpPr>
          <p:cNvPr id="25606" name="Text Placeholder 6"/>
          <p:cNvSpPr txBox="1">
            <a:spLocks noGrp="1"/>
          </p:cNvSpPr>
          <p:nvPr>
            <p:ph type="body" idx="22"/>
          </p:nvPr>
        </p:nvSpPr>
        <p:spPr>
          <a:xfrm>
            <a:off x="7235825" y="4025900"/>
            <a:ext cx="2813050" cy="2446338"/>
          </a:xfr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Self-confident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Daring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Determined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Fast-paced</a:t>
            </a:r>
          </a:p>
        </p:txBody>
      </p:sp>
      <p:sp>
        <p:nvSpPr>
          <p:cNvPr id="319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D style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5"/>
          <p:cNvSpPr>
            <a:spLocks noGrp="1"/>
          </p:cNvSpPr>
          <p:nvPr>
            <p:ph type="sldNum" sz="quarter" idx="22"/>
          </p:nvPr>
        </p:nvSpPr>
        <p:spPr>
          <a:xfrm>
            <a:off x="11693525" y="6234113"/>
            <a:ext cx="257175" cy="244475"/>
          </a:xfrm>
          <a:noFill/>
        </p:spPr>
        <p:txBody>
          <a:bodyPr/>
          <a:lstStyle/>
          <a:p>
            <a:pPr algn="r"/>
            <a:fld id="{ACA072A1-57CE-434A-8931-BF17DAFBB5C8}" type="slidenum">
              <a:rPr lang="en-US" sz="1000"/>
              <a:pPr algn="r"/>
              <a:t>20</a:t>
            </a:fld>
            <a:endParaRPr lang="en-US" sz="1000"/>
          </a:p>
        </p:txBody>
      </p:sp>
      <p:sp>
        <p:nvSpPr>
          <p:cNvPr id="443" name="Title 8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 style quote</a:t>
            </a:r>
          </a:p>
        </p:txBody>
      </p:sp>
      <p:sp>
        <p:nvSpPr>
          <p:cNvPr id="444" name="Text Placeholder 9"/>
          <p:cNvSpPr txBox="1">
            <a:spLocks noGrp="1"/>
          </p:cNvSpPr>
          <p:nvPr>
            <p:ph type="body" sz="half" idx="1"/>
          </p:nvPr>
        </p:nvSpPr>
        <p:spPr>
          <a:xfrm>
            <a:off x="1119188" y="2986088"/>
            <a:ext cx="9096375" cy="2103437"/>
          </a:xfrm>
        </p:spPr>
        <p:txBody>
          <a:bodyPr>
            <a:normAutofit/>
          </a:bodyPr>
          <a:lstStyle>
            <a:lvl1pPr defTabSz="704087">
              <a:spcBef>
                <a:spcPts val="900"/>
              </a:spcBef>
              <a:defRPr sz="4466"/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t>It takes less time to do a thing right than to explain why you did it wrong.</a:t>
            </a:r>
          </a:p>
        </p:txBody>
      </p:sp>
      <p:sp>
        <p:nvSpPr>
          <p:cNvPr id="445" name="Text Placeholder 10"/>
          <p:cNvSpPr>
            <a:spLocks noGrp="1"/>
          </p:cNvSpPr>
          <p:nvPr>
            <p:ph type="body" idx="21"/>
          </p:nvPr>
        </p:nvSpPr>
        <p:spPr>
          <a:extLst>
            <a:ext uri="{C572A759-6A51-4108-AA02-DFA0A04FC94B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Henry Wadsworth Longfellow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5"/>
          <p:cNvSpPr>
            <a:spLocks noGrp="1"/>
          </p:cNvSpPr>
          <p:nvPr>
            <p:ph type="sldNum" sz="quarter" idx="22"/>
          </p:nvPr>
        </p:nvSpPr>
        <p:spPr>
          <a:xfrm>
            <a:off x="11728450" y="6234113"/>
            <a:ext cx="222250" cy="244475"/>
          </a:xfrm>
          <a:noFill/>
        </p:spPr>
        <p:txBody>
          <a:bodyPr/>
          <a:lstStyle/>
          <a:p>
            <a:pPr algn="r"/>
            <a:fld id="{2EC4647A-34B8-4FE2-BE2D-0CF55B439C42}" type="slidenum">
              <a:rPr lang="en-US" sz="1000"/>
              <a:pPr algn="r"/>
              <a:t>21</a:t>
            </a:fld>
            <a:endParaRPr lang="en-US" sz="1000"/>
          </a:p>
        </p:txBody>
      </p:sp>
      <p:sp>
        <p:nvSpPr>
          <p:cNvPr id="448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Communicating with C styles</a:t>
            </a:r>
          </a:p>
        </p:txBody>
      </p:sp>
      <p:sp>
        <p:nvSpPr>
          <p:cNvPr id="45059" name="Text Placeholder 5"/>
          <p:cNvSpPr txBox="1">
            <a:spLocks noGrp="1"/>
          </p:cNvSpPr>
          <p:nvPr>
            <p:ph type="body" sz="half" idx="1"/>
          </p:nvPr>
        </p:nvSpPr>
        <p:spPr>
          <a:xfrm>
            <a:off x="1327150" y="2286000"/>
            <a:ext cx="6653213" cy="3454400"/>
          </a:xfrm>
        </p:spPr>
        <p:txBody>
          <a:bodyPr/>
          <a:lstStyle/>
          <a:p>
            <a:pPr eaLnBrk="1" hangingPunct="1"/>
            <a:r>
              <a:rPr lang="en-US"/>
              <a:t>Focus on facts and details.</a:t>
            </a:r>
          </a:p>
          <a:p>
            <a:pPr eaLnBrk="1" hangingPunct="1"/>
            <a:r>
              <a:rPr lang="en-US"/>
              <a:t>Minimize “pep talk” or emotional language.</a:t>
            </a:r>
          </a:p>
          <a:p>
            <a:pPr eaLnBrk="1" hangingPunct="1"/>
            <a:r>
              <a:rPr lang="en-US"/>
              <a:t>Be patient, persistent, and diplomatic.</a:t>
            </a:r>
          </a:p>
          <a:p>
            <a:pPr eaLnBrk="1" hangingPunct="1"/>
            <a:r>
              <a:rPr lang="en-US"/>
              <a:t>Respect their preference to work independently.</a:t>
            </a:r>
          </a:p>
          <a:p>
            <a:pPr eaLnBrk="1" hangingPunct="1"/>
            <a:r>
              <a:rPr lang="en-US"/>
              <a:t>Don’t be put off by their more detached approach.</a:t>
            </a:r>
          </a:p>
          <a:p>
            <a:pPr eaLnBrk="1" hangingPunct="1"/>
            <a:r>
              <a:rPr lang="en-US"/>
              <a:t>Allow time to get to know each other better to avoid misunderstanding.</a:t>
            </a:r>
          </a:p>
        </p:txBody>
      </p:sp>
      <p:pic>
        <p:nvPicPr>
          <p:cNvPr id="45060" name="speech-bubble-C.png" descr="speech-bubble-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2032000"/>
            <a:ext cx="3324225" cy="332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"/>
          <p:cNvSpPr>
            <a:spLocks noGrp="1"/>
          </p:cNvSpPr>
          <p:nvPr>
            <p:ph type="sldNum" sz="quarter" idx="22"/>
          </p:nvPr>
        </p:nvSpPr>
        <p:spPr>
          <a:xfrm>
            <a:off x="11652250" y="6234113"/>
            <a:ext cx="254000" cy="244475"/>
          </a:xfrm>
          <a:noFill/>
        </p:spPr>
        <p:txBody>
          <a:bodyPr/>
          <a:lstStyle/>
          <a:p>
            <a:fld id="{1AAE2820-3417-4F23-8E76-1FAE4A998CA2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453" name="Reminders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48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Reminders</a:t>
            </a:r>
          </a:p>
        </p:txBody>
      </p:sp>
      <p:sp>
        <p:nvSpPr>
          <p:cNvPr id="46083" name="All DiSC styles are equally valuable.…"/>
          <p:cNvSpPr txBox="1">
            <a:spLocks noGrp="1"/>
          </p:cNvSpPr>
          <p:nvPr>
            <p:ph type="body" sz="quarter" idx="1"/>
          </p:nvPr>
        </p:nvSpPr>
        <p:spPr>
          <a:xfrm>
            <a:off x="1327150" y="2286000"/>
            <a:ext cx="4027488" cy="3454400"/>
          </a:xfrm>
        </p:spPr>
        <p:txBody>
          <a:bodyPr/>
          <a:lstStyle/>
          <a:p>
            <a:pPr eaLnBrk="1" hangingPunct="1"/>
            <a:r>
              <a:rPr lang="en-US"/>
              <a:t>All DiSC styles are equally valuable.</a:t>
            </a:r>
          </a:p>
          <a:p>
            <a:pPr eaLnBrk="1" hangingPunct="1"/>
            <a:r>
              <a:rPr lang="en-US"/>
              <a:t>Everyone is a blend of all four styles.</a:t>
            </a:r>
          </a:p>
          <a:p>
            <a:pPr eaLnBrk="1" hangingPunct="1"/>
            <a:r>
              <a:rPr lang="en-US"/>
              <a:t>People can adapt their styles to fit particular situations or environments.</a:t>
            </a:r>
          </a:p>
        </p:txBody>
      </p:sp>
      <p:pic>
        <p:nvPicPr>
          <p:cNvPr id="46084" name="disc-styles-header.jpg" descr="disc-styles-header.jpg"/>
          <p:cNvPicPr>
            <a:picLocks noChangeAspect="1"/>
          </p:cNvPicPr>
          <p:nvPr/>
        </p:nvPicPr>
        <p:blipFill>
          <a:blip r:embed="rId2"/>
          <a:srcRect l="114" r="50613"/>
          <a:stretch>
            <a:fillRect/>
          </a:stretch>
        </p:blipFill>
        <p:spPr bwMode="auto">
          <a:xfrm>
            <a:off x="6148388" y="1112838"/>
            <a:ext cx="5480050" cy="463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6085" name="Text"/>
          <p:cNvSpPr txBox="1">
            <a:spLocks noChangeArrowheads="1"/>
          </p:cNvSpPr>
          <p:nvPr/>
        </p:nvSpPr>
        <p:spPr bwMode="auto">
          <a:xfrm>
            <a:off x="6000750" y="244475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sp>
        <p:nvSpPr>
          <p:cNvPr id="46086" name="Text"/>
          <p:cNvSpPr txBox="1">
            <a:spLocks noChangeArrowheads="1"/>
          </p:cNvSpPr>
          <p:nvPr/>
        </p:nvSpPr>
        <p:spPr bwMode="auto">
          <a:xfrm>
            <a:off x="3270250" y="536575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"/>
          <p:cNvSpPr>
            <a:spLocks noGrp="1"/>
          </p:cNvSpPr>
          <p:nvPr>
            <p:ph type="sldNum" sz="quarter" idx="10"/>
          </p:nvPr>
        </p:nvSpPr>
        <p:spPr>
          <a:xfrm>
            <a:off x="11652250" y="6234113"/>
            <a:ext cx="249238" cy="244475"/>
          </a:xfrm>
          <a:noFill/>
        </p:spPr>
        <p:txBody>
          <a:bodyPr/>
          <a:lstStyle/>
          <a:p>
            <a:fld id="{51FC765B-B19B-4BFD-BDAB-3029DA6D0559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460" name="Learn more at"/>
          <p:cNvSpPr txBox="1"/>
          <p:nvPr/>
        </p:nvSpPr>
        <p:spPr>
          <a:xfrm>
            <a:off x="3425825" y="1604963"/>
            <a:ext cx="5340350" cy="1006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spAutoFit/>
          </a:bodyPr>
          <a:lstStyle>
            <a:lvl1pPr algn="ctr" defTabSz="914400">
              <a:lnSpc>
                <a:spcPct val="85000"/>
              </a:lnSpc>
              <a:defRPr sz="5400" spc="-50">
                <a:latin typeface="Abril Titling"/>
                <a:ea typeface="Abril Titling"/>
                <a:cs typeface="Abril Titling"/>
                <a:sym typeface="Abril Titling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Learn more at</a:t>
            </a:r>
          </a:p>
        </p:txBody>
      </p:sp>
      <p:sp>
        <p:nvSpPr>
          <p:cNvPr id="461" name="discprofile.com"/>
          <p:cNvSpPr txBox="1"/>
          <p:nvPr/>
        </p:nvSpPr>
        <p:spPr>
          <a:xfrm>
            <a:off x="1851025" y="2741613"/>
            <a:ext cx="8489950" cy="13747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spAutoFit/>
          </a:bodyPr>
          <a:lstStyle>
            <a:lvl1pPr algn="ctr" defTabSz="914400">
              <a:lnSpc>
                <a:spcPct val="85000"/>
              </a:lnSpc>
              <a:defRPr sz="7500" b="1" spc="-69">
                <a:latin typeface="Abril Titling"/>
                <a:ea typeface="Abril Titling"/>
                <a:cs typeface="Abril Titling"/>
                <a:sym typeface="Abril Titling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discprofile.com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9.png" descr="image9.png"/>
          <p:cNvPicPr>
            <a:picLocks noChangeAspect="1"/>
          </p:cNvPicPr>
          <p:nvPr/>
        </p:nvPicPr>
        <p:blipFill>
          <a:blip r:embed="rId2"/>
          <a:srcRect l="62202" r="12563"/>
          <a:stretch>
            <a:fillRect/>
          </a:stretch>
        </p:blipFill>
        <p:spPr bwMode="auto">
          <a:xfrm>
            <a:off x="8088313" y="0"/>
            <a:ext cx="412115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6626" name="Slide Number"/>
          <p:cNvSpPr>
            <a:spLocks noGrp="1"/>
          </p:cNvSpPr>
          <p:nvPr>
            <p:ph type="sldNum" sz="quarter" idx="22"/>
          </p:nvPr>
        </p:nvSpPr>
        <p:spPr>
          <a:xfrm>
            <a:off x="11771313" y="6234113"/>
            <a:ext cx="174625" cy="244475"/>
          </a:xfrm>
          <a:noFill/>
        </p:spPr>
        <p:txBody>
          <a:bodyPr/>
          <a:lstStyle/>
          <a:p>
            <a:fld id="{FF901F68-ED9C-4004-8FB9-BF8FD4404942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26627" name="Motivated by power and authority, winning, competition, and success.…"/>
          <p:cNvSpPr txBox="1">
            <a:spLocks noGrp="1"/>
          </p:cNvSpPr>
          <p:nvPr>
            <p:ph type="body" sz="half" idx="1"/>
          </p:nvPr>
        </p:nvSpPr>
        <p:spPr>
          <a:xfrm>
            <a:off x="1090613" y="2284413"/>
            <a:ext cx="6605587" cy="3679825"/>
          </a:xfrm>
        </p:spPr>
        <p:txBody>
          <a:bodyPr/>
          <a:lstStyle/>
          <a:p>
            <a:pPr marL="258763" indent="-533400" eaLnBrk="1" hangingPunct="1"/>
            <a:r>
              <a:rPr lang="en-US"/>
              <a:t>Motivated by power and authority, winning, competition, and success.</a:t>
            </a:r>
          </a:p>
          <a:p>
            <a:pPr marL="258763" indent="-533400" eaLnBrk="1" hangingPunct="1"/>
            <a:r>
              <a:rPr lang="en-US"/>
              <a:t>Values competency, concrete results, and personal freedom.</a:t>
            </a:r>
          </a:p>
          <a:p>
            <a:pPr marL="258763" indent="-533400" eaLnBrk="1" hangingPunct="1"/>
            <a:r>
              <a:rPr lang="en-US"/>
              <a:t>Fears loss of control, being taken advantage of, and vulnerability.</a:t>
            </a:r>
          </a:p>
        </p:txBody>
      </p:sp>
      <p:sp>
        <p:nvSpPr>
          <p:cNvPr id="324" name="D style"/>
          <p:cNvSpPr txBox="1">
            <a:spLocks noGrp="1"/>
          </p:cNvSpPr>
          <p:nvPr>
            <p:ph type="title"/>
          </p:nvPr>
        </p:nvSpPr>
        <p:spPr>
          <a:xfrm>
            <a:off x="595313" y="812800"/>
            <a:ext cx="7181850" cy="800100"/>
          </a:xfrm>
        </p:spPr>
        <p:txBody>
          <a:bodyPr/>
          <a:lstStyle>
            <a:lvl1pPr defTabSz="877823">
              <a:defRPr sz="4224" spc="-48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D style</a:t>
            </a:r>
          </a:p>
        </p:txBody>
      </p:sp>
      <p:pic>
        <p:nvPicPr>
          <p:cNvPr id="26629" name="iStock-931858422.jpg" descr="iStock-931858422.jpg"/>
          <p:cNvPicPr>
            <a:picLocks noChangeAspect="1"/>
          </p:cNvPicPr>
          <p:nvPr/>
        </p:nvPicPr>
        <p:blipFill>
          <a:blip r:embed="rId3"/>
          <a:srcRect l="17076" t="693" r="32257" b="693"/>
          <a:stretch>
            <a:fillRect/>
          </a:stretch>
        </p:blipFill>
        <p:spPr bwMode="auto">
          <a:xfrm>
            <a:off x="8599488" y="1139825"/>
            <a:ext cx="3097212" cy="4022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6630" name="Text"/>
          <p:cNvSpPr txBox="1">
            <a:spLocks noChangeArrowheads="1"/>
          </p:cNvSpPr>
          <p:nvPr/>
        </p:nvSpPr>
        <p:spPr bwMode="auto">
          <a:xfrm>
            <a:off x="8535988" y="1604963"/>
            <a:ext cx="1428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5"/>
          <p:cNvSpPr>
            <a:spLocks noGrp="1"/>
          </p:cNvSpPr>
          <p:nvPr>
            <p:ph type="sldNum" sz="quarter" idx="26"/>
          </p:nvPr>
        </p:nvSpPr>
        <p:spPr>
          <a:xfrm>
            <a:off x="11774488" y="6234113"/>
            <a:ext cx="176212" cy="244475"/>
          </a:xfrm>
          <a:noFill/>
        </p:spPr>
        <p:txBody>
          <a:bodyPr/>
          <a:lstStyle/>
          <a:p>
            <a:pPr algn="r"/>
            <a:fld id="{F12E03A2-0820-4778-A458-C1B216D96DFC}" type="slidenum">
              <a:rPr lang="en-US" sz="1000"/>
              <a:pPr algn="r"/>
              <a:t>4</a:t>
            </a:fld>
            <a:endParaRPr lang="en-US" sz="1000"/>
          </a:p>
        </p:txBody>
      </p:sp>
      <p:sp>
        <p:nvSpPr>
          <p:cNvPr id="329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D styles and their priorities</a:t>
            </a:r>
          </a:p>
        </p:txBody>
      </p:sp>
      <p:sp>
        <p:nvSpPr>
          <p:cNvPr id="27651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33350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Challenge</a:t>
            </a:r>
          </a:p>
          <a:p>
            <a:pPr marL="258763" indent="-533400" eaLnBrk="1" hangingPunct="1"/>
            <a:r>
              <a:rPr lang="en-US"/>
              <a:t>Results</a:t>
            </a:r>
          </a:p>
          <a:p>
            <a:pPr marL="258763" indent="-533400" eaLnBrk="1" hangingPunct="1"/>
            <a:r>
              <a:rPr lang="en-US"/>
              <a:t>Accuracy</a:t>
            </a:r>
          </a:p>
        </p:txBody>
      </p:sp>
      <p:pic>
        <p:nvPicPr>
          <p:cNvPr id="27652" name="Picture Placeholder 13" descr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325" b="2325"/>
          <a:stretch>
            <a:fillRect/>
          </a:stretch>
        </p:blipFill>
        <p:spPr>
          <a:xfrm>
            <a:off x="1228725" y="2259013"/>
            <a:ext cx="1435100" cy="1314450"/>
          </a:xfrm>
        </p:spPr>
      </p:pic>
      <p:pic>
        <p:nvPicPr>
          <p:cNvPr id="27653" name="Picture Placeholder 15" descr="Picture Placeholder 15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t="2362" b="2362"/>
          <a:stretch>
            <a:fillRect/>
          </a:stretch>
        </p:blipFill>
        <p:spPr>
          <a:xfrm>
            <a:off x="4838700" y="2259013"/>
            <a:ext cx="1435100" cy="1314450"/>
          </a:xfrm>
        </p:spPr>
      </p:pic>
      <p:pic>
        <p:nvPicPr>
          <p:cNvPr id="27654" name="Picture Placeholder 17" descr="Picture Placeholder 17"/>
          <p:cNvPicPr>
            <a:picLocks noGrp="1" noChangeAspect="1"/>
          </p:cNvPicPr>
          <p:nvPr>
            <p:ph type="pic" idx="23"/>
          </p:nvPr>
        </p:nvPicPr>
        <p:blipFill>
          <a:blip r:embed="rId4"/>
          <a:srcRect t="3738" b="3738"/>
          <a:stretch>
            <a:fillRect/>
          </a:stretch>
        </p:blipFill>
        <p:spPr>
          <a:xfrm>
            <a:off x="8448675" y="2259013"/>
            <a:ext cx="1435100" cy="1314450"/>
          </a:xfrm>
        </p:spPr>
      </p:pic>
      <p:sp>
        <p:nvSpPr>
          <p:cNvPr id="27655" name="Text Placeholder 10"/>
          <p:cNvSpPr txBox="1">
            <a:spLocks noGrp="1"/>
          </p:cNvSpPr>
          <p:nvPr>
            <p:ph type="body" idx="24"/>
          </p:nvPr>
        </p:nvSpPr>
        <p:spPr>
          <a:xfrm>
            <a:off x="4943475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Results</a:t>
            </a:r>
          </a:p>
          <a:p>
            <a:pPr marL="258763" indent="-533400" eaLnBrk="1" hangingPunct="1"/>
            <a:r>
              <a:rPr lang="en-US"/>
              <a:t>Action</a:t>
            </a:r>
          </a:p>
          <a:p>
            <a:pPr marL="258763" indent="-533400" eaLnBrk="1" hangingPunct="1"/>
            <a:r>
              <a:rPr lang="en-US"/>
              <a:t>Challenge</a:t>
            </a:r>
          </a:p>
        </p:txBody>
      </p:sp>
      <p:sp>
        <p:nvSpPr>
          <p:cNvPr id="27656" name="Text Placeholder 11"/>
          <p:cNvSpPr txBox="1">
            <a:spLocks noGrp="1"/>
          </p:cNvSpPr>
          <p:nvPr>
            <p:ph type="body" idx="25"/>
          </p:nvPr>
        </p:nvSpPr>
        <p:spPr>
          <a:xfrm>
            <a:off x="855345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Action</a:t>
            </a:r>
          </a:p>
          <a:p>
            <a:pPr marL="258763" indent="-533400" eaLnBrk="1" hangingPunct="1"/>
            <a:r>
              <a:rPr lang="en-US"/>
              <a:t>Results</a:t>
            </a:r>
          </a:p>
          <a:p>
            <a:pPr marL="258763" indent="-533400" eaLnBrk="1" hangingPunct="1"/>
            <a:r>
              <a:rPr lang="en-US"/>
              <a:t>Enthusiasm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/>
          <p:cNvSpPr>
            <a:spLocks noGrp="1"/>
          </p:cNvSpPr>
          <p:nvPr>
            <p:ph type="sldNum" sz="quarter" idx="22"/>
          </p:nvPr>
        </p:nvSpPr>
        <p:spPr>
          <a:xfrm>
            <a:off x="11771313" y="6234113"/>
            <a:ext cx="179387" cy="244475"/>
          </a:xfrm>
          <a:noFill/>
        </p:spPr>
        <p:txBody>
          <a:bodyPr/>
          <a:lstStyle/>
          <a:p>
            <a:pPr algn="r"/>
            <a:fld id="{7D549A4D-F590-41CE-9B82-3DB8D771E91A}" type="slidenum">
              <a:rPr lang="en-US" sz="1000"/>
              <a:pPr algn="r"/>
              <a:t>5</a:t>
            </a:fld>
            <a:endParaRPr lang="en-US" sz="1000"/>
          </a:p>
        </p:txBody>
      </p:sp>
      <p:sp>
        <p:nvSpPr>
          <p:cNvPr id="338" name="Title 8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D style quote</a:t>
            </a:r>
          </a:p>
        </p:txBody>
      </p:sp>
      <p:sp>
        <p:nvSpPr>
          <p:cNvPr id="339" name="Text Placeholder 9"/>
          <p:cNvSpPr txBox="1">
            <a:spLocks noGrp="1"/>
          </p:cNvSpPr>
          <p:nvPr>
            <p:ph type="body" sz="half" idx="1"/>
          </p:nvPr>
        </p:nvSpPr>
        <p:spPr>
          <a:xfrm>
            <a:off x="1119188" y="2986088"/>
            <a:ext cx="9096375" cy="1855787"/>
          </a:xfrm>
        </p:spPr>
        <p:txBody>
          <a:bodyPr>
            <a:normAutofit/>
          </a:bodyPr>
          <a:lstStyle>
            <a:lvl1pPr defTabSz="886968">
              <a:spcBef>
                <a:spcPts val="1100"/>
              </a:spcBef>
              <a:defRPr sz="5626"/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t>What’s the point of playing if winning isn’t the goal?</a:t>
            </a:r>
          </a:p>
        </p:txBody>
      </p:sp>
      <p:sp>
        <p:nvSpPr>
          <p:cNvPr id="340" name="Text Placeholder 10"/>
          <p:cNvSpPr>
            <a:spLocks noGrp="1"/>
          </p:cNvSpPr>
          <p:nvPr>
            <p:ph type="body" idx="21"/>
          </p:nvPr>
        </p:nvSpPr>
        <p:spPr>
          <a:extLst>
            <a:ext uri="{C572A759-6A51-4108-AA02-DFA0A04FC94B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J.D. Robb, author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"/>
          <p:cNvSpPr>
            <a:spLocks noGrp="1"/>
          </p:cNvSpPr>
          <p:nvPr>
            <p:ph type="sldNum" sz="quarter" idx="22"/>
          </p:nvPr>
        </p:nvSpPr>
        <p:spPr>
          <a:xfrm>
            <a:off x="11771313" y="6234113"/>
            <a:ext cx="179387" cy="244475"/>
          </a:xfrm>
          <a:noFill/>
        </p:spPr>
        <p:txBody>
          <a:bodyPr/>
          <a:lstStyle/>
          <a:p>
            <a:pPr algn="r"/>
            <a:fld id="{F75845DF-2A69-4CCB-AE99-B371CFBEF708}" type="slidenum">
              <a:rPr lang="en-US" sz="1000"/>
              <a:pPr algn="r"/>
              <a:t>6</a:t>
            </a:fld>
            <a:endParaRPr lang="en-US" sz="1000"/>
          </a:p>
        </p:txBody>
      </p:sp>
      <p:sp>
        <p:nvSpPr>
          <p:cNvPr id="343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877823" eaLnBrk="1" fontAlgn="auto" hangingPunct="1">
              <a:spcBef>
                <a:spcPts val="0"/>
              </a:spcBef>
              <a:spcAft>
                <a:spcPts val="0"/>
              </a:spcAft>
              <a:defRPr sz="4224" spc="-96"/>
            </a:pPr>
            <a:r>
              <a:rPr sz="4224" spc="-96"/>
              <a:t>Communicating with D styles</a:t>
            </a:r>
          </a:p>
        </p:txBody>
      </p:sp>
      <p:sp>
        <p:nvSpPr>
          <p:cNvPr id="29699" name="Text Placeholder 5"/>
          <p:cNvSpPr txBox="1">
            <a:spLocks noGrp="1"/>
          </p:cNvSpPr>
          <p:nvPr>
            <p:ph type="body" sz="half" idx="1"/>
          </p:nvPr>
        </p:nvSpPr>
        <p:spPr>
          <a:xfrm>
            <a:off x="1327150" y="2286000"/>
            <a:ext cx="6653213" cy="3454400"/>
          </a:xfrm>
        </p:spPr>
        <p:txBody>
          <a:bodyPr/>
          <a:lstStyle/>
          <a:p>
            <a:pPr eaLnBrk="1" hangingPunct="1"/>
            <a:r>
              <a:rPr lang="en-US"/>
              <a:t>Give them the bottom line.</a:t>
            </a:r>
          </a:p>
          <a:p>
            <a:pPr eaLnBrk="1" hangingPunct="1"/>
            <a:r>
              <a:rPr lang="en-US"/>
              <a:t>Be brief and speak up.</a:t>
            </a:r>
          </a:p>
          <a:p>
            <a:pPr eaLnBrk="1" hangingPunct="1"/>
            <a:r>
              <a:rPr lang="en-US"/>
              <a:t>Focus your discussion narrowly.</a:t>
            </a:r>
          </a:p>
          <a:p>
            <a:pPr eaLnBrk="1" hangingPunct="1"/>
            <a:r>
              <a:rPr lang="en-US"/>
              <a:t>Avoid generalizations.</a:t>
            </a:r>
          </a:p>
          <a:p>
            <a:pPr eaLnBrk="1" hangingPunct="1"/>
            <a:r>
              <a:rPr lang="en-US"/>
              <a:t>Refrain from repeating yourself.</a:t>
            </a:r>
          </a:p>
          <a:p>
            <a:pPr eaLnBrk="1" hangingPunct="1"/>
            <a:r>
              <a:rPr lang="en-US"/>
              <a:t>Focus on solutions rather than problems.</a:t>
            </a:r>
          </a:p>
        </p:txBody>
      </p:sp>
      <p:pic>
        <p:nvPicPr>
          <p:cNvPr id="29700" name="Picture Placeholder 2" descr="Picture Placeholder 2"/>
          <p:cNvPicPr>
            <a:picLocks noChangeAspect="1"/>
          </p:cNvPicPr>
          <p:nvPr/>
        </p:nvPicPr>
        <p:blipFill>
          <a:blip r:embed="rId2"/>
          <a:srcRect l="1643" r="1643"/>
          <a:stretch>
            <a:fillRect/>
          </a:stretch>
        </p:blipFill>
        <p:spPr bwMode="auto">
          <a:xfrm>
            <a:off x="7980363" y="1966913"/>
            <a:ext cx="3324225" cy="3455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30722" name="i-style-header.png" descr="i-style-header.png"/>
          <p:cNvPicPr>
            <a:picLocks noChangeAspect="1"/>
          </p:cNvPicPr>
          <p:nvPr/>
        </p:nvPicPr>
        <p:blipFill>
          <a:blip r:embed="rId2"/>
          <a:srcRect t="7764" b="7764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0723" name="TextBox 5"/>
          <p:cNvSpPr>
            <a:spLocks noGrp="1"/>
          </p:cNvSpPr>
          <p:nvPr>
            <p:ph type="sldNum" sz="quarter" idx="23"/>
          </p:nvPr>
        </p:nvSpPr>
        <p:spPr>
          <a:xfrm>
            <a:off x="11780838" y="6234113"/>
            <a:ext cx="169862" cy="244475"/>
          </a:xfrm>
          <a:noFill/>
        </p:spPr>
        <p:txBody>
          <a:bodyPr/>
          <a:lstStyle/>
          <a:p>
            <a:pPr algn="r"/>
            <a:fld id="{7838B185-0F96-4902-B0DD-80B5BE7B47B4}" type="slidenum">
              <a:rPr lang="en-US" sz="1000"/>
              <a:pPr algn="r"/>
              <a:t>7</a:t>
            </a:fld>
            <a:endParaRPr lang="en-US" sz="1000"/>
          </a:p>
        </p:txBody>
      </p:sp>
      <p:sp>
        <p:nvSpPr>
          <p:cNvPr id="3072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30725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4144963" y="4025900"/>
            <a:ext cx="2813050" cy="2446338"/>
          </a:xfr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Charming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Collaborative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Energizing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Trusting</a:t>
            </a:r>
          </a:p>
        </p:txBody>
      </p:sp>
      <p:sp>
        <p:nvSpPr>
          <p:cNvPr id="30726" name="Text Placeholder 6"/>
          <p:cNvSpPr txBox="1">
            <a:spLocks noGrp="1"/>
          </p:cNvSpPr>
          <p:nvPr>
            <p:ph type="body" idx="22"/>
          </p:nvPr>
        </p:nvSpPr>
        <p:spPr>
          <a:xfrm>
            <a:off x="7235825" y="4025900"/>
            <a:ext cx="2813050" cy="2446338"/>
          </a:xfr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Enthusiastic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Impulsive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Optimistic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Persuasive</a:t>
            </a:r>
          </a:p>
        </p:txBody>
      </p:sp>
      <p:sp>
        <p:nvSpPr>
          <p:cNvPr id="353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i style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-style-header.png" descr="i-style-header.png"/>
          <p:cNvPicPr>
            <a:picLocks noChangeAspect="1"/>
          </p:cNvPicPr>
          <p:nvPr/>
        </p:nvPicPr>
        <p:blipFill>
          <a:blip r:embed="rId2"/>
          <a:srcRect l="54878" r="15077"/>
          <a:stretch>
            <a:fillRect/>
          </a:stretch>
        </p:blipFill>
        <p:spPr bwMode="auto">
          <a:xfrm>
            <a:off x="8088313" y="0"/>
            <a:ext cx="412115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1746" name="Slide Number"/>
          <p:cNvSpPr>
            <a:spLocks noGrp="1"/>
          </p:cNvSpPr>
          <p:nvPr>
            <p:ph type="sldNum" sz="quarter" idx="22"/>
          </p:nvPr>
        </p:nvSpPr>
        <p:spPr>
          <a:xfrm>
            <a:off x="11784013" y="6234113"/>
            <a:ext cx="179387" cy="244475"/>
          </a:xfrm>
          <a:noFill/>
        </p:spPr>
        <p:txBody>
          <a:bodyPr/>
          <a:lstStyle/>
          <a:p>
            <a:fld id="{519EFEC9-33F2-4091-9B89-B1629BEF12FF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1747" name="Motivated by social recognition, group activities, and relationships.…"/>
          <p:cNvSpPr txBox="1">
            <a:spLocks noGrp="1"/>
          </p:cNvSpPr>
          <p:nvPr>
            <p:ph type="body" sz="half" idx="1"/>
          </p:nvPr>
        </p:nvSpPr>
        <p:spPr>
          <a:xfrm>
            <a:off x="1090613" y="2284413"/>
            <a:ext cx="6605587" cy="3679825"/>
          </a:xfrm>
        </p:spPr>
        <p:txBody>
          <a:bodyPr/>
          <a:lstStyle/>
          <a:p>
            <a:pPr marL="258763" indent="-533400" eaLnBrk="1" hangingPunct="1"/>
            <a:r>
              <a:rPr lang="en-US"/>
              <a:t>Motivated by social recognition, group activities, and relationships.</a:t>
            </a:r>
          </a:p>
          <a:p>
            <a:pPr marL="258763" indent="-533400" eaLnBrk="1" hangingPunct="1"/>
            <a:r>
              <a:rPr lang="en-US"/>
              <a:t>Values coaching and counseling, freedom of expression, and individuality.</a:t>
            </a:r>
          </a:p>
          <a:p>
            <a:pPr marL="258763" indent="-533400" eaLnBrk="1" hangingPunct="1"/>
            <a:r>
              <a:rPr lang="en-US"/>
              <a:t>Fears social rejection, disapproval, loss of influence, and being ignored.</a:t>
            </a:r>
          </a:p>
        </p:txBody>
      </p:sp>
      <p:sp>
        <p:nvSpPr>
          <p:cNvPr id="358" name="i style"/>
          <p:cNvSpPr txBox="1">
            <a:spLocks noGrp="1"/>
          </p:cNvSpPr>
          <p:nvPr>
            <p:ph type="title"/>
          </p:nvPr>
        </p:nvSpPr>
        <p:spPr>
          <a:xfrm>
            <a:off x="595313" y="812800"/>
            <a:ext cx="7181850" cy="800100"/>
          </a:xfrm>
        </p:spPr>
        <p:txBody>
          <a:bodyPr/>
          <a:lstStyle>
            <a:lvl1pPr defTabSz="877823">
              <a:defRPr sz="4224" spc="-48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i style</a:t>
            </a:r>
          </a:p>
        </p:txBody>
      </p:sp>
      <p:sp>
        <p:nvSpPr>
          <p:cNvPr id="31749" name="Text"/>
          <p:cNvSpPr txBox="1">
            <a:spLocks noChangeArrowheads="1"/>
          </p:cNvSpPr>
          <p:nvPr/>
        </p:nvSpPr>
        <p:spPr bwMode="auto">
          <a:xfrm>
            <a:off x="8535988" y="1604963"/>
            <a:ext cx="1428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pic>
        <p:nvPicPr>
          <p:cNvPr id="31750" name="unknown.png" descr="unknown.png"/>
          <p:cNvPicPr>
            <a:picLocks noChangeAspect="1"/>
          </p:cNvPicPr>
          <p:nvPr/>
        </p:nvPicPr>
        <p:blipFill>
          <a:blip r:embed="rId3"/>
          <a:srcRect l="2435" t="2344" r="2435" b="2344"/>
          <a:stretch>
            <a:fillRect/>
          </a:stretch>
        </p:blipFill>
        <p:spPr bwMode="auto">
          <a:xfrm>
            <a:off x="8559800" y="1127125"/>
            <a:ext cx="3175000" cy="40560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1751" name="Text"/>
          <p:cNvSpPr txBox="1">
            <a:spLocks noChangeArrowheads="1"/>
          </p:cNvSpPr>
          <p:nvPr/>
        </p:nvSpPr>
        <p:spPr bwMode="auto">
          <a:xfrm>
            <a:off x="4735513" y="622300"/>
            <a:ext cx="1428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 anchor="ctr">
            <a:spAutoFit/>
          </a:bodyPr>
          <a:lstStyle/>
          <a:p>
            <a:pPr hangingPunct="0"/>
            <a:r>
              <a:rPr lang="en-US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877823">
              <a:defRPr sz="4224" spc="-96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i styles and their priorities</a:t>
            </a:r>
          </a:p>
        </p:txBody>
      </p:sp>
      <p:sp>
        <p:nvSpPr>
          <p:cNvPr id="32770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133350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Action</a:t>
            </a:r>
          </a:p>
          <a:p>
            <a:pPr marL="258763" indent="-533400" eaLnBrk="1" hangingPunct="1"/>
            <a:r>
              <a:rPr lang="en-US"/>
              <a:t>Enthusiasm</a:t>
            </a:r>
          </a:p>
          <a:p>
            <a:pPr marL="258763" indent="-533400" eaLnBrk="1" hangingPunct="1"/>
            <a:r>
              <a:rPr lang="en-US"/>
              <a:t>Results</a:t>
            </a:r>
          </a:p>
        </p:txBody>
      </p:sp>
      <p:pic>
        <p:nvPicPr>
          <p:cNvPr id="32771" name="iD-circle.png" descr="iD-circle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289050" y="2259013"/>
            <a:ext cx="1312863" cy="1314450"/>
          </a:xfrm>
        </p:spPr>
      </p:pic>
      <p:pic>
        <p:nvPicPr>
          <p:cNvPr id="32772" name="i-circle.png" descr="i-circle.png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/>
          <a:stretch>
            <a:fillRect/>
          </a:stretch>
        </p:blipFill>
        <p:spPr>
          <a:xfrm>
            <a:off x="4900613" y="2259013"/>
            <a:ext cx="1311275" cy="1314450"/>
          </a:xfrm>
        </p:spPr>
      </p:pic>
      <p:pic>
        <p:nvPicPr>
          <p:cNvPr id="32773" name="iS-circle.png" descr="iS-circle.png"/>
          <p:cNvPicPr>
            <a:picLocks noGrp="1" noChangeAspect="1"/>
          </p:cNvPicPr>
          <p:nvPr>
            <p:ph type="pic" idx="23"/>
          </p:nvPr>
        </p:nvPicPr>
        <p:blipFill>
          <a:blip r:embed="rId4"/>
          <a:srcRect/>
          <a:stretch>
            <a:fillRect/>
          </a:stretch>
        </p:blipFill>
        <p:spPr>
          <a:xfrm>
            <a:off x="8510588" y="2259013"/>
            <a:ext cx="1312862" cy="1314450"/>
          </a:xfrm>
        </p:spPr>
      </p:pic>
      <p:sp>
        <p:nvSpPr>
          <p:cNvPr id="32774" name="Text Placeholder 10"/>
          <p:cNvSpPr txBox="1">
            <a:spLocks noGrp="1"/>
          </p:cNvSpPr>
          <p:nvPr>
            <p:ph type="body" idx="24"/>
          </p:nvPr>
        </p:nvSpPr>
        <p:spPr>
          <a:xfrm>
            <a:off x="4943475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Enthusiasm</a:t>
            </a:r>
          </a:p>
          <a:p>
            <a:pPr marL="258763" indent="-533400" eaLnBrk="1" hangingPunct="1"/>
            <a:r>
              <a:rPr lang="en-US"/>
              <a:t>Action</a:t>
            </a:r>
          </a:p>
          <a:p>
            <a:pPr marL="258763" indent="-533400" eaLnBrk="1" hangingPunct="1"/>
            <a:r>
              <a:rPr lang="en-US"/>
              <a:t>Collaboration</a:t>
            </a:r>
          </a:p>
        </p:txBody>
      </p:sp>
      <p:sp>
        <p:nvSpPr>
          <p:cNvPr id="32775" name="Text Placeholder 11"/>
          <p:cNvSpPr txBox="1">
            <a:spLocks noGrp="1"/>
          </p:cNvSpPr>
          <p:nvPr>
            <p:ph type="body" idx="25"/>
          </p:nvPr>
        </p:nvSpPr>
        <p:spPr>
          <a:xfrm>
            <a:off x="8553450" y="3838575"/>
            <a:ext cx="2660650" cy="1809750"/>
          </a:xfrm>
        </p:spPr>
        <p:txBody>
          <a:bodyPr/>
          <a:lstStyle/>
          <a:p>
            <a:pPr marL="258763" indent="-533400" eaLnBrk="1" hangingPunct="1"/>
            <a:r>
              <a:rPr lang="en-US"/>
              <a:t>Collaboration</a:t>
            </a:r>
          </a:p>
          <a:p>
            <a:pPr marL="258763" indent="-533400" eaLnBrk="1" hangingPunct="1"/>
            <a:r>
              <a:rPr lang="en-US"/>
              <a:t>Enthusiasm</a:t>
            </a:r>
          </a:p>
          <a:p>
            <a:pPr marL="258763" indent="-533400" eaLnBrk="1" hangingPunct="1"/>
            <a:r>
              <a:rPr lang="en-US"/>
              <a:t>Support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ISC_Backup">
  <a:themeElements>
    <a:clrScheme name="DISC_Backup">
      <a:dk1>
        <a:srgbClr val="171238"/>
      </a:dk1>
      <a:lt1>
        <a:srgbClr val="FFFFFF"/>
      </a:lt1>
      <a:dk2>
        <a:srgbClr val="A7A7A7"/>
      </a:dk2>
      <a:lt2>
        <a:srgbClr val="535353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0000FF"/>
      </a:hlink>
      <a:folHlink>
        <a:srgbClr val="FF00FF"/>
      </a:folHlink>
    </a:clrScheme>
    <a:fontScheme name="DISC_Backu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SC_Backu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ISC_Backup">
  <a:themeElements>
    <a:clrScheme name="DISC_Backu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0000FF"/>
      </a:hlink>
      <a:folHlink>
        <a:srgbClr val="FF00FF"/>
      </a:folHlink>
    </a:clrScheme>
    <a:fontScheme name="DISC_Backu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SC_Backu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Abril Titling</vt:lpstr>
      <vt:lpstr>Apple Color Emoji</vt:lpstr>
      <vt:lpstr>Arial</vt:lpstr>
      <vt:lpstr>Calibri</vt:lpstr>
      <vt:lpstr>Proxima Nova</vt:lpstr>
      <vt:lpstr>Times Roman</vt:lpstr>
      <vt:lpstr>DISC_Backup</vt:lpstr>
      <vt:lpstr>DiSC Personality Types</vt:lpstr>
      <vt:lpstr>D style</vt:lpstr>
      <vt:lpstr>D style</vt:lpstr>
      <vt:lpstr>D styles and their priorities</vt:lpstr>
      <vt:lpstr>D style quote</vt:lpstr>
      <vt:lpstr>Communicating with D styles</vt:lpstr>
      <vt:lpstr>i style</vt:lpstr>
      <vt:lpstr>i style</vt:lpstr>
      <vt:lpstr>i styles and their priorities</vt:lpstr>
      <vt:lpstr>i style quote</vt:lpstr>
      <vt:lpstr>Communicating with i styles</vt:lpstr>
      <vt:lpstr>S style</vt:lpstr>
      <vt:lpstr>S style</vt:lpstr>
      <vt:lpstr>S styles and their priorities</vt:lpstr>
      <vt:lpstr>S style quote</vt:lpstr>
      <vt:lpstr>Communicating with S styles</vt:lpstr>
      <vt:lpstr>C style</vt:lpstr>
      <vt:lpstr>C style</vt:lpstr>
      <vt:lpstr>C styles and their priorities</vt:lpstr>
      <vt:lpstr>C style quote</vt:lpstr>
      <vt:lpstr>Communicating with C styles</vt:lpstr>
      <vt:lpstr>Reminders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 Personality Types</dc:title>
  <dc:creator>Kristeen Bullwinkle</dc:creator>
  <cp:lastModifiedBy>Kristeen Bullwinkle</cp:lastModifiedBy>
  <cp:revision>1</cp:revision>
  <dcterms:modified xsi:type="dcterms:W3CDTF">2020-10-30T19:21:05Z</dcterms:modified>
</cp:coreProperties>
</file>