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76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7" r:id="rId22"/>
  </p:sldIdLst>
  <p:sldSz cx="12192000" cy="6858000"/>
  <p:notesSz cx="6858000" cy="9144000"/>
  <p:embeddedFontLst>
    <p:embeddedFont>
      <p:font typeface="Abril Titling" panose="02000000000000000000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FEAF4"/>
    <a:srgbClr val="FFFFFF"/>
    <a:srgbClr val="2B216D"/>
    <a:srgbClr val="929292"/>
    <a:srgbClr val="05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0"/>
    <p:restoredTop sz="94538"/>
  </p:normalViewPr>
  <p:slideViewPr>
    <p:cSldViewPr snapToGrid="0" snapToObjects="1">
      <p:cViewPr varScale="1">
        <p:scale>
          <a:sx n="80" d="100"/>
          <a:sy n="80" d="100"/>
        </p:scale>
        <p:origin x="12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056367-EEF9-46F1-A2C3-ACE082B14E8D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99C13-A4AC-46AE-8C22-1A9C835B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6"/>
          <p:cNvSpPr/>
          <p:nvPr userDrawn="1"/>
        </p:nvSpPr>
        <p:spPr>
          <a:xfrm>
            <a:off x="3865563" y="4524375"/>
            <a:ext cx="8326437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42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8" name="TextBox 8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C221A3AB-4FEB-489B-8EB0-02E181B97D5D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0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 w/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33398" y="3839342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589" y="2259476"/>
            <a:ext cx="1434998" cy="131348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38818" y="2259477"/>
            <a:ext cx="1434998" cy="1313481"/>
          </a:xfrm>
        </p:spPr>
        <p:txBody>
          <a:bodyPr rtlCol="0">
            <a:normAutofit/>
          </a:bodyPr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449047" y="2259476"/>
            <a:ext cx="1434998" cy="1313481"/>
          </a:xfrm>
        </p:spPr>
        <p:txBody>
          <a:bodyPr rtlCol="0">
            <a:normAutofit/>
          </a:bodyPr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43627" y="3839341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553856" y="3839340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2160633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2160634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223403" y="2145624"/>
            <a:ext cx="3311435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99212" y="2145624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8072695" y="2145625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311435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88" y="1845734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46571" y="1845735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6444838F-165F-46E3-96DB-CE2852CC1488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TextBox 9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1090627" y="2284757"/>
            <a:ext cx="6605814" cy="367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594692" y="812871"/>
            <a:ext cx="7182213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9088438" y="6403975"/>
            <a:ext cx="159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6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BF4C589F-5B74-4F07-A3DE-B687961E44F8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7" name="TextBox 7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44285" y="2341555"/>
            <a:ext cx="7064829" cy="367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544285" y="700440"/>
            <a:ext cx="7064829" cy="1509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9088438" y="6403975"/>
            <a:ext cx="1593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 (Large Do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688" y="5253038"/>
            <a:ext cx="3949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2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10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8104188" y="0"/>
            <a:ext cx="40878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+mn-cs"/>
              </a:rPr>
              <a:t>p</a:t>
            </a:r>
            <a:fld id="{36D3BCA3-B67D-4C9E-9680-3442212739E6}" type="slidenum">
              <a:rPr lang="en-US" sz="10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043" y="997131"/>
            <a:ext cx="3755571" cy="48637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12754" y="997131"/>
            <a:ext cx="3102429" cy="48637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71338" y="1015148"/>
            <a:ext cx="3352800" cy="4845720"/>
          </a:xfrm>
          <a:ln w="63500">
            <a:noFill/>
          </a:ln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sc profile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03213"/>
            <a:ext cx="51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 rot="5400000">
            <a:off x="221457" y="6360318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56D0505B-6090-4C67-9950-0C89D3EC7288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34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2254296"/>
            <a:ext cx="10058400" cy="4023360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sc profile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03213"/>
            <a:ext cx="51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 rot="5400000">
            <a:off x="221457" y="6360318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41A75FAB-E8CB-46AA-886B-96FC1A307823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029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50289"/>
            <a:ext cx="7734300" cy="5757422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2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2788171 h 5149516"/>
              <a:gd name="connsiteX3" fmla="*/ 3866146 w 12192000"/>
              <a:gd name="connsiteY3" fmla="*/ 2788171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2788171"/>
                </a:lnTo>
                <a:lnTo>
                  <a:pt x="3866146" y="2788171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bIns="1097280" rtlCol="0" anchor="ctr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159" y="2990850"/>
            <a:ext cx="8038070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4475" y="4026305"/>
            <a:ext cx="2813033" cy="2446337"/>
          </a:xfrm>
        </p:spPr>
        <p:txBody>
          <a:bodyPr>
            <a:normAutofit/>
          </a:bodyPr>
          <a:lstStyle>
            <a:lvl2pPr marL="0" indent="0" algn="l">
              <a:buNone/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35837" y="4026304"/>
            <a:ext cx="2813033" cy="2446337"/>
          </a:xfrm>
        </p:spPr>
        <p:txBody>
          <a:bodyPr>
            <a:normAutofit/>
          </a:bodyPr>
          <a:lstStyle>
            <a:lvl2pPr marL="0" indent="0">
              <a:buNone/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Index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5" name="TextBox 8"/>
          <p:cNvSpPr txBox="1"/>
          <p:nvPr userDrawn="1"/>
        </p:nvSpPr>
        <p:spPr>
          <a:xfrm>
            <a:off x="1096963" y="6464300"/>
            <a:ext cx="896937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solidFill>
                  <a:schemeClr val="bg2"/>
                </a:solidFill>
                <a:latin typeface="+mn-lt"/>
                <a:cs typeface="+mn-cs"/>
              </a:rPr>
              <a:t>discprofile.com</a:t>
            </a:r>
            <a:endParaRPr lang="en-US" sz="8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6" name="Picture 3" descr="discprofil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4625" y="6221413"/>
            <a:ext cx="78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6"/>
          <p:cNvSpPr/>
          <p:nvPr userDrawn="1"/>
        </p:nvSpPr>
        <p:spPr>
          <a:xfrm>
            <a:off x="644525" y="1077913"/>
            <a:ext cx="1295400" cy="1263650"/>
          </a:xfrm>
          <a:prstGeom prst="ellipse">
            <a:avLst/>
          </a:prstGeom>
          <a:solidFill>
            <a:srgbClr val="EFEAF4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20"/>
          <p:cNvCxnSpPr>
            <a:cxnSpLocks/>
            <a:stCxn id="17" idx="4"/>
            <a:endCxn id="25" idx="0"/>
          </p:cNvCxnSpPr>
          <p:nvPr userDrawn="1"/>
        </p:nvCxnSpPr>
        <p:spPr>
          <a:xfrm>
            <a:off x="1292225" y="2341563"/>
            <a:ext cx="0" cy="2805112"/>
          </a:xfrm>
          <a:prstGeom prst="line">
            <a:avLst/>
          </a:prstGeom>
          <a:ln w="25400">
            <a:solidFill>
              <a:srgbClr val="EFEAF4">
                <a:alpha val="745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4"/>
          <p:cNvSpPr/>
          <p:nvPr userDrawn="1"/>
        </p:nvSpPr>
        <p:spPr>
          <a:xfrm>
            <a:off x="1233488" y="5146675"/>
            <a:ext cx="117475" cy="117475"/>
          </a:xfrm>
          <a:prstGeom prst="ellipse">
            <a:avLst/>
          </a:prstGeom>
          <a:solidFill>
            <a:srgbClr val="EFEAF4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0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+mn-cs"/>
              </a:rPr>
              <a:t>p</a:t>
            </a:r>
            <a:fld id="{EF5BFD41-E2E3-4885-9AB4-EBABA0B0D71D}" type="slidenum">
              <a:rPr lang="en-US" sz="1000">
                <a:solidFill>
                  <a:schemeClr val="bg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700" y="1760810"/>
            <a:ext cx="8168269" cy="876300"/>
          </a:xfrm>
          <a:ln>
            <a:noFill/>
          </a:ln>
        </p:spPr>
        <p:txBody>
          <a:bodyPr/>
          <a:lstStyle>
            <a:lvl1pPr algn="l">
              <a:lnSpc>
                <a:spcPct val="85000"/>
              </a:lnSpc>
              <a:defRPr sz="5800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659253" y="2843953"/>
            <a:ext cx="3562350" cy="2517775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2400">
                <a:solidFill>
                  <a:schemeClr val="bg2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6981" y="2187060"/>
            <a:ext cx="6653213" cy="3454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_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653213" cy="3454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457883" y="2286000"/>
            <a:ext cx="3235325" cy="34544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1943100"/>
            <a:ext cx="977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8623" y="2986576"/>
            <a:ext cx="9097561" cy="1855063"/>
          </a:xfrm>
        </p:spPr>
        <p:txBody>
          <a:bodyPr anchor="ctr">
            <a:normAutofit/>
          </a:bodyPr>
          <a:lstStyle>
            <a:lvl1pPr marL="0" indent="0">
              <a:buNone/>
              <a:defRPr sz="5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18623" y="5214885"/>
            <a:ext cx="5159375" cy="421964"/>
          </a:xfrm>
        </p:spPr>
        <p:txBody>
          <a:bodyPr>
            <a:normAutofit/>
          </a:bodyPr>
          <a:lstStyle>
            <a:lvl1pPr marL="342900" indent="-342900">
              <a:buClr>
                <a:srgbClr val="929292"/>
              </a:buClr>
              <a:buSzPct val="65000"/>
              <a:buFont typeface="Apple Color Emoji" pitchFamily="2" charset="0"/>
              <a:buChar char="➖"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Thre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269414" y="1854927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97017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924619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bIns="914400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54335" y="4957672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81938" y="4957672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209541" y="4966106"/>
            <a:ext cx="2370207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270000" y="5427663"/>
            <a:ext cx="6938963" cy="80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8" name="Picture 26" descr="disc profile logo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9967913" y="6464300"/>
            <a:ext cx="2044700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DiSC® is a registered trademark of Wiley.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963" y="6464300"/>
            <a:ext cx="896937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latin typeface="+mn-lt"/>
                <a:cs typeface="+mn-cs"/>
              </a:rPr>
              <a:t>discprofile.com</a:t>
            </a:r>
            <a:endParaRPr lang="en-US" sz="8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37950" y="6232525"/>
            <a:ext cx="412750" cy="2460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</a:t>
            </a:r>
            <a:fld id="{23D554FB-F92D-4013-83F8-8F19A8708597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 err="1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099" r:id="rId14"/>
    <p:sldLayoutId id="2147484113" r:id="rId15"/>
    <p:sldLayoutId id="2147484098" r:id="rId16"/>
    <p:sldLayoutId id="2147484097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096" r:id="rId23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kern="1200" spc="-5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bril Titling"/>
        </a:defRPr>
      </a:lvl9pPr>
    </p:titleStyle>
    <p:bodyStyle>
      <a:lvl1pPr indent="-273050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profile.com/what-is-disc/how-disc-works" TargetMode="External"/><Relationship Id="rId2" Type="http://schemas.openxmlformats.org/officeDocument/2006/relationships/hyperlink" Target="https://discprofile.com/what-is-dis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iscprofile.com/fac-sup/disc-fac-tools/disc-activiti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04788"/>
            <a:ext cx="7246937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65563" y="4500563"/>
            <a:ext cx="8326437" cy="235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9375775" y="6473825"/>
            <a:ext cx="2636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latin typeface="Proxima Nova"/>
              </a:rPr>
              <a:t>DiSC® is a registered trademark of Wiley.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48113" y="4814888"/>
            <a:ext cx="8064500" cy="876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Quoting Dr. Seuss</a:t>
            </a:r>
          </a:p>
        </p:txBody>
      </p:sp>
      <p:sp>
        <p:nvSpPr>
          <p:cNvPr id="266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1150" y="5691188"/>
            <a:ext cx="7891463" cy="411162"/>
          </a:xfrm>
        </p:spPr>
        <p:txBody>
          <a:bodyPr/>
          <a:lstStyle/>
          <a:p>
            <a:r>
              <a:rPr lang="en-US"/>
              <a:t>Quotes to match the DiSC styles</a:t>
            </a:r>
          </a:p>
        </p:txBody>
      </p:sp>
      <p:pic>
        <p:nvPicPr>
          <p:cNvPr id="26631" name="Picture 11" descr="Icon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9313" y="1624013"/>
            <a:ext cx="264636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939800"/>
            <a:ext cx="6605587" cy="449263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Unless someone like you cares an awful lot, nothing is going to get better. It’s not.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225550" y="2354263"/>
            <a:ext cx="60896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S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prioritize </a:t>
            </a:r>
            <a:r>
              <a:rPr lang="en-US" sz="3200" i="1">
                <a:latin typeface="Proxima Nova"/>
                <a:ea typeface="Adobe Fangsong Std R" pitchFamily="18" charset="-128"/>
              </a:rPr>
              <a:t>support, stability,</a:t>
            </a:r>
            <a:r>
              <a:rPr lang="en-US" sz="3200">
                <a:latin typeface="Proxima Nova"/>
                <a:ea typeface="Adobe Fangsong Std R" pitchFamily="18" charset="-128"/>
              </a:rPr>
              <a:t> and </a:t>
            </a:r>
            <a:r>
              <a:rPr lang="en-US" sz="3200" i="1">
                <a:latin typeface="Proxima Nova"/>
                <a:ea typeface="Adobe Fangsong Std R" pitchFamily="18" charset="-128"/>
              </a:rPr>
              <a:t>collaboration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sincerely want to help out and get others involved, too.</a:t>
            </a:r>
          </a:p>
        </p:txBody>
      </p:sp>
      <p:pic>
        <p:nvPicPr>
          <p:cNvPr id="35843" name="Picture Placeholder 6" descr="DiSC S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090" r="53690"/>
          <a:stretch>
            <a:fillRect/>
          </a:stretch>
        </p:blipFill>
        <p:spPr>
          <a:xfrm>
            <a:off x="8047038" y="-92075"/>
            <a:ext cx="4233862" cy="7005638"/>
          </a:xfrm>
          <a:ln w="9525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000" dirty="0">
                <a:latin typeface="+mj-lt"/>
              </a:rPr>
              <a:t>Sometimes the questions are complicated and the answers are simple.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36866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3686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939800"/>
            <a:ext cx="6605587" cy="723900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Sometimes the questions are complicated and the answers are simple.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225550" y="2254250"/>
            <a:ext cx="60896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D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prioritize </a:t>
            </a:r>
            <a:r>
              <a:rPr lang="en-US" sz="3200" i="1">
                <a:latin typeface="Proxima Nova"/>
                <a:ea typeface="Adobe Fangsong Std R" pitchFamily="18" charset="-128"/>
              </a:rPr>
              <a:t>results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tend to move quickly. They are good at seeing the big picture and are ready to take action.</a:t>
            </a:r>
          </a:p>
        </p:txBody>
      </p:sp>
      <p:pic>
        <p:nvPicPr>
          <p:cNvPr id="37891" name="Picture Placeholder 11" descr="DiSC D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367" r="53830"/>
          <a:stretch>
            <a:fillRect/>
          </a:stretch>
        </p:blipFill>
        <p:spPr>
          <a:xfrm>
            <a:off x="8085138" y="-73025"/>
            <a:ext cx="4175125" cy="7004050"/>
          </a:xfrm>
          <a:ln w="9525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000" dirty="0">
                <a:latin typeface="+mj-lt"/>
              </a:rPr>
              <a:t>It is fun to have fun but you have to know how.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38914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3891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1049338"/>
            <a:ext cx="6605587" cy="449262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It is fun to have fun but you have to know how.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225550" y="1962150"/>
            <a:ext cx="60896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i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Their priority is </a:t>
            </a:r>
            <a:r>
              <a:rPr lang="en-US" sz="3200" i="1">
                <a:latin typeface="Proxima Nova"/>
                <a:ea typeface="Adobe Fangsong Std R" pitchFamily="18" charset="-128"/>
              </a:rPr>
              <a:t>enthusiasm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Every style knows how to have fun, but the i style is the most likely to try to get you to join in and encourage you to try something new.</a:t>
            </a:r>
          </a:p>
        </p:txBody>
      </p:sp>
      <p:pic>
        <p:nvPicPr>
          <p:cNvPr id="39939" name="Picture 6" descr="DiSC i style image"/>
          <p:cNvPicPr>
            <a:picLocks noChangeAspect="1"/>
          </p:cNvPicPr>
          <p:nvPr/>
        </p:nvPicPr>
        <p:blipFill>
          <a:blip r:embed="rId2"/>
          <a:srcRect l="16046" r="53925"/>
          <a:stretch>
            <a:fillRect/>
          </a:stretch>
        </p:blipFill>
        <p:spPr bwMode="auto">
          <a:xfrm>
            <a:off x="8091488" y="0"/>
            <a:ext cx="4119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+mj-lt"/>
              </a:rPr>
              <a:t>Step with care and great tact, and remember that life’s a great balancing act.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40962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4096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939800"/>
            <a:ext cx="6605587" cy="449263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Step with care and great tact, and remember that life’s a great balancing act.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225550" y="2071688"/>
            <a:ext cx="60896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S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value </a:t>
            </a:r>
            <a:r>
              <a:rPr lang="en-US" sz="3200" i="1">
                <a:latin typeface="Proxima Nova"/>
                <a:ea typeface="Adobe Fangsong Std R" pitchFamily="18" charset="-128"/>
              </a:rPr>
              <a:t>support, stability,</a:t>
            </a:r>
            <a:r>
              <a:rPr lang="en-US" sz="3200">
                <a:latin typeface="Proxima Nova"/>
                <a:ea typeface="Adobe Fangsong Std R" pitchFamily="18" charset="-128"/>
              </a:rPr>
              <a:t> and </a:t>
            </a:r>
            <a:r>
              <a:rPr lang="en-US" sz="3200" i="1">
                <a:latin typeface="Proxima Nova"/>
                <a:ea typeface="Adobe Fangsong Std R" pitchFamily="18" charset="-128"/>
              </a:rPr>
              <a:t>collaboration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c</a:t>
            </a:r>
            <a:r>
              <a:rPr lang="en-US" sz="3200">
                <a:latin typeface="Proxima Nova"/>
              </a:rPr>
              <a:t>an be sincere, accommodating people who collaborate with others to make decisions where everyone wins.</a:t>
            </a:r>
            <a:endParaRPr lang="en-US" sz="3200">
              <a:latin typeface="Proxima Nova"/>
              <a:ea typeface="Adobe Fangsong Std R" pitchFamily="18" charset="-128"/>
            </a:endParaRPr>
          </a:p>
        </p:txBody>
      </p:sp>
      <p:pic>
        <p:nvPicPr>
          <p:cNvPr id="41987" name="Picture Placeholder 6" descr="DiSC S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090" r="53690"/>
          <a:stretch>
            <a:fillRect/>
          </a:stretch>
        </p:blipFill>
        <p:spPr>
          <a:xfrm>
            <a:off x="8047038" y="-92075"/>
            <a:ext cx="4233862" cy="7005638"/>
          </a:xfrm>
          <a:ln w="9525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5151438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600" dirty="0">
                <a:latin typeface="+mj-lt"/>
              </a:rPr>
              <a:t>Oh, the thinks you can think!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43010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4301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1031875"/>
            <a:ext cx="6605587" cy="369888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Oh, the thinks you can think!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5550" y="2082800"/>
            <a:ext cx="6089650" cy="4064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Our answer: C style.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latin typeface="+mn-lt"/>
                <a:ea typeface="Adobe Fangsong Std R" pitchFamily="18" charset="-128"/>
                <a:cs typeface="+mn-cs"/>
              </a:rPr>
              <a:t>They are motivated by opportunities to gain knowledge and are both questioning and reflective.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+mn-lt"/>
              <a:ea typeface="Adobe Fangsong Std R" pitchFamily="18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i="1" dirty="0">
                <a:latin typeface="+mj-lt"/>
                <a:cs typeface="+mn-cs"/>
              </a:rPr>
              <a:t>Challenge question: </a:t>
            </a:r>
            <a:r>
              <a:rPr lang="en-US" sz="2400" dirty="0">
                <a:latin typeface="+mj-lt"/>
                <a:cs typeface="+mn-cs"/>
              </a:rPr>
              <a:t>What does each style most enjoy thinking about?</a:t>
            </a:r>
          </a:p>
        </p:txBody>
      </p:sp>
      <p:pic>
        <p:nvPicPr>
          <p:cNvPr id="44035" name="Picture Placeholder 8" descr="Disc C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441" r="53467"/>
          <a:stretch>
            <a:fillRect/>
          </a:stretch>
        </p:blipFill>
        <p:spPr>
          <a:xfrm>
            <a:off x="8064500" y="-125413"/>
            <a:ext cx="4279900" cy="7112001"/>
          </a:xfrm>
          <a:ln w="9525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+mj-lt"/>
              </a:rPr>
              <a:t>From there to here, and from here to there. Funny things are everywhere.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45058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4505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812800"/>
            <a:ext cx="9856787" cy="800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Answers may differ.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7150" y="2286000"/>
            <a:ext cx="6653213" cy="3454400"/>
          </a:xfrm>
        </p:spPr>
        <p:txBody>
          <a:bodyPr rtlCol="0">
            <a:normAutofit fontScale="92500"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Which </a:t>
            </a:r>
            <a:r>
              <a:rPr lang="en-US" sz="3200" dirty="0" err="1"/>
              <a:t>DiSC</a:t>
            </a:r>
            <a:r>
              <a:rPr lang="en-US" sz="3200" dirty="0"/>
              <a:t> style do you think the quote might resonate with most?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Suggest reasons why the following quotes should or should not apply to your style.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Explain why a quote might apply to your style, but not to you personally.</a:t>
            </a:r>
          </a:p>
        </p:txBody>
      </p:sp>
      <p:pic>
        <p:nvPicPr>
          <p:cNvPr id="27651" name="Picture Placeholder 5" descr="DiSC graphic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326" r="3326"/>
          <a:stretch>
            <a:fillRect/>
          </a:stretch>
        </p:blipFill>
        <p:spPr>
          <a:xfrm>
            <a:off x="8458200" y="2286000"/>
            <a:ext cx="3235325" cy="3454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939800"/>
            <a:ext cx="6605587" cy="449263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From there to here, and from here to there. Funny things are everywhere.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indent="0" fontAlgn="auto"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225550" y="2071688"/>
            <a:ext cx="60896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All styles!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We might not all find the same things funny, but we can all laugh. We might snicker, giggle, guffaw, chuckle or chortle. We all know how.</a:t>
            </a:r>
          </a:p>
          <a:p>
            <a:pPr>
              <a:spcAft>
                <a:spcPts val="1200"/>
              </a:spcAft>
            </a:pPr>
            <a:endParaRPr lang="en-US" sz="3200">
              <a:latin typeface="Proxima Nova"/>
              <a:ea typeface="Adobe Fangsong Std R" pitchFamily="18" charset="-128"/>
            </a:endParaRPr>
          </a:p>
        </p:txBody>
      </p:sp>
      <p:pic>
        <p:nvPicPr>
          <p:cNvPr id="46083" name="Picture Placeholder 5" descr="DiSC styles image"/>
          <p:cNvPicPr>
            <a:picLocks noChangeAspect="1"/>
          </p:cNvPicPr>
          <p:nvPr/>
        </p:nvPicPr>
        <p:blipFill>
          <a:blip r:embed="rId2"/>
          <a:srcRect l="59531" t="3720" r="2330" b="1830"/>
          <a:stretch>
            <a:fillRect/>
          </a:stretch>
        </p:blipFill>
        <p:spPr bwMode="auto">
          <a:xfrm>
            <a:off x="8356600" y="1601788"/>
            <a:ext cx="35560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33488" y="1760538"/>
            <a:ext cx="8875712" cy="876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Find more at </a:t>
            </a:r>
            <a:r>
              <a:rPr lang="en-US" dirty="0" err="1"/>
              <a:t>discprofile.com</a:t>
            </a:r>
            <a:endParaRPr lang="en-US" dirty="0"/>
          </a:p>
        </p:txBody>
      </p:sp>
      <p:sp>
        <p:nvSpPr>
          <p:cNvPr id="4710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58938" y="2843213"/>
            <a:ext cx="8875712" cy="251777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What is DiSC?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3"/>
              </a:rPr>
              <a:t>How DiSC works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4"/>
              </a:rPr>
              <a:t>DiSC® activities and training materials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000" dirty="0">
                <a:latin typeface="+mj-lt"/>
              </a:rPr>
              <a:t>Why fit in when you were born to stand out?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28674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1049338"/>
            <a:ext cx="6605587" cy="449262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Why fit in when you were born to stand out?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629650" y="520700"/>
            <a:ext cx="2967038" cy="35147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j-lt"/>
              </a:rPr>
              <a:t>Challenge questions: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How does each style prefer to stand out?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What do they want to stand out for?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225550" y="2278063"/>
            <a:ext cx="60896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i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prioritize </a:t>
            </a:r>
            <a:r>
              <a:rPr lang="en-US" sz="3200" i="1">
                <a:latin typeface="Proxima Nova"/>
                <a:ea typeface="Adobe Fangsong Std R" pitchFamily="18" charset="-128"/>
              </a:rPr>
              <a:t>enthusiasm</a:t>
            </a:r>
            <a:r>
              <a:rPr lang="en-US" sz="3200">
                <a:latin typeface="Proxima Nova"/>
                <a:ea typeface="Adobe Fangsong Std R" pitchFamily="18" charset="-128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crave attention, are persuasive and passionate, and are excited by possibilities and new experiences.</a:t>
            </a:r>
          </a:p>
        </p:txBody>
      </p:sp>
      <p:pic>
        <p:nvPicPr>
          <p:cNvPr id="29700" name="Picture 6" descr="DiSC i style image"/>
          <p:cNvPicPr>
            <a:picLocks noChangeAspect="1"/>
          </p:cNvPicPr>
          <p:nvPr/>
        </p:nvPicPr>
        <p:blipFill>
          <a:blip r:embed="rId2"/>
          <a:srcRect l="7639" t="5490" r="47569" b="6332"/>
          <a:stretch>
            <a:fillRect/>
          </a:stretch>
        </p:blipFill>
        <p:spPr bwMode="auto">
          <a:xfrm>
            <a:off x="8877300" y="3786188"/>
            <a:ext cx="24717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000" dirty="0">
                <a:latin typeface="+mj-lt"/>
              </a:rPr>
              <a:t>Kid, you’ll move mountains!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30722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3072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1049338"/>
            <a:ext cx="6605587" cy="449262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Kid, you’ll move mountains!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225550" y="2600325"/>
            <a:ext cx="60896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D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prioritize </a:t>
            </a:r>
            <a:r>
              <a:rPr lang="en-US" sz="3200" i="1">
                <a:latin typeface="Proxima Nova"/>
                <a:ea typeface="Adobe Fangsong Std R" pitchFamily="18" charset="-128"/>
              </a:rPr>
              <a:t>results, action,</a:t>
            </a:r>
            <a:r>
              <a:rPr lang="en-US" sz="3200">
                <a:latin typeface="Proxima Nova"/>
                <a:ea typeface="Adobe Fangsong Std R" pitchFamily="18" charset="-128"/>
              </a:rPr>
              <a:t> and </a:t>
            </a:r>
            <a:r>
              <a:rPr lang="en-US" sz="3200" i="1">
                <a:latin typeface="Proxima Nova"/>
                <a:ea typeface="Adobe Fangsong Std R" pitchFamily="18" charset="-128"/>
              </a:rPr>
              <a:t>challenge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are powerful and decisive.</a:t>
            </a:r>
          </a:p>
        </p:txBody>
      </p:sp>
      <p:pic>
        <p:nvPicPr>
          <p:cNvPr id="31747" name="Picture Placeholder 11" descr="DiSC D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367" r="53830"/>
          <a:stretch>
            <a:fillRect/>
          </a:stretch>
        </p:blipFill>
        <p:spPr>
          <a:xfrm>
            <a:off x="8085138" y="-73025"/>
            <a:ext cx="4175125" cy="7004050"/>
          </a:xfrm>
          <a:ln w="9525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5151438"/>
          </a:xfrm>
        </p:spPr>
        <p:txBody>
          <a:bodyPr rtlCol="0"/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+mj-lt"/>
              </a:rPr>
              <a:t>And will you succeed? Yes you will indeed! (98 and ¾ percent guaranteed.)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32770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3277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6788" y="939800"/>
            <a:ext cx="6605587" cy="760413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And will you succeed? Yes you will indeed!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(98 and ¾ percent guaranteed.)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225550" y="2354263"/>
            <a:ext cx="60896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latin typeface="Proxima Nova"/>
              </a:rPr>
              <a:t>Our answer: C style.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prioritize </a:t>
            </a:r>
            <a:r>
              <a:rPr lang="en-US" sz="3200" i="1">
                <a:latin typeface="Proxima Nova"/>
                <a:ea typeface="Adobe Fangsong Std R" pitchFamily="18" charset="-128"/>
              </a:rPr>
              <a:t>accuracy, stability,</a:t>
            </a:r>
            <a:r>
              <a:rPr lang="en-US" sz="3200">
                <a:latin typeface="Proxima Nova"/>
                <a:ea typeface="Adobe Fangsong Std R" pitchFamily="18" charset="-128"/>
              </a:rPr>
              <a:t> and </a:t>
            </a:r>
            <a:r>
              <a:rPr lang="en-US" sz="3200" i="1">
                <a:latin typeface="Proxima Nova"/>
                <a:ea typeface="Adobe Fangsong Std R" pitchFamily="18" charset="-128"/>
              </a:rPr>
              <a:t>challenge</a:t>
            </a:r>
            <a:r>
              <a:rPr lang="en-US" sz="3200">
                <a:latin typeface="Proxima Nova"/>
                <a:ea typeface="Adobe Fangsong Std R" pitchFamily="18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>
                <a:latin typeface="Proxima Nova"/>
                <a:ea typeface="Adobe Fangsong Std R" pitchFamily="18" charset="-128"/>
              </a:rPr>
              <a:t>They are conscientious and disciplined.</a:t>
            </a:r>
          </a:p>
        </p:txBody>
      </p:sp>
      <p:pic>
        <p:nvPicPr>
          <p:cNvPr id="33795" name="Picture Placeholder 8" descr="Disc C style image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441" r="53467"/>
          <a:stretch>
            <a:fillRect/>
          </a:stretch>
        </p:blipFill>
        <p:spPr>
          <a:xfrm>
            <a:off x="8064500" y="-125413"/>
            <a:ext cx="4279900" cy="7112001"/>
          </a:xfrm>
          <a:ln w="9525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962025" y="812800"/>
            <a:ext cx="6607175" cy="3679825"/>
          </a:xfrm>
        </p:spPr>
        <p:txBody>
          <a:bodyPr rtlCol="0">
            <a:noAutofit/>
          </a:bodyPr>
          <a:lstStyle/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6000" dirty="0">
                <a:latin typeface="+mj-lt"/>
              </a:rPr>
              <a:t>Unless someone like you cares an awful lot, nothing is going to get better. It’s not.</a:t>
            </a:r>
          </a:p>
          <a:p>
            <a:pPr indent="0" fontAlgn="auto">
              <a:buFont typeface="Arial" panose="020B0604020202020204" pitchFamily="34" charset="0"/>
              <a:buNone/>
              <a:defRPr/>
            </a:pPr>
            <a:r>
              <a:rPr lang="en-US" sz="2000" dirty="0"/>
              <a:t>— Dr. Seuss</a:t>
            </a:r>
          </a:p>
        </p:txBody>
      </p:sp>
      <p:sp>
        <p:nvSpPr>
          <p:cNvPr id="34818" name="Text Placeholder 5"/>
          <p:cNvSpPr txBox="1">
            <a:spLocks/>
          </p:cNvSpPr>
          <p:nvPr/>
        </p:nvSpPr>
        <p:spPr bwMode="auto">
          <a:xfrm>
            <a:off x="8629650" y="0"/>
            <a:ext cx="296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FF"/>
                </a:solidFill>
                <a:latin typeface="Proxima Nova"/>
              </a:rPr>
              <a:t>This might resonate most with which DiSC style?</a:t>
            </a:r>
          </a:p>
        </p:txBody>
      </p:sp>
      <p:pic>
        <p:nvPicPr>
          <p:cNvPr id="3481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4470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C_Backup">
  <a:themeElements>
    <a:clrScheme name="discprofile Colors">
      <a:dk1>
        <a:srgbClr val="171238"/>
      </a:dk1>
      <a:lt1>
        <a:srgbClr val="FFFFFF"/>
      </a:lt1>
      <a:dk2>
        <a:srgbClr val="171238"/>
      </a:dk2>
      <a:lt2>
        <a:srgbClr val="FFFFFF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7980FF"/>
      </a:hlink>
      <a:folHlink>
        <a:srgbClr val="D783FF"/>
      </a:folHlink>
    </a:clrScheme>
    <a:fontScheme name="Test">
      <a:majorFont>
        <a:latin typeface="Abril Titling"/>
        <a:ea typeface=""/>
        <a:cs typeface=""/>
      </a:majorFont>
      <a:minorFont>
        <a:latin typeface="Proxima Nov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0BB6C28-95C3-8148-8B20-35DF97879AD4}" vid="{A7FE28C3-2B73-084D-8502-8BDE984D31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DISC_Backup</Template>
  <TotalTime>339</TotalTime>
  <Words>736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Apple Color Emoji</vt:lpstr>
      <vt:lpstr>Proxima Nova</vt:lpstr>
      <vt:lpstr>Calibri</vt:lpstr>
      <vt:lpstr>Abril Titling</vt:lpstr>
      <vt:lpstr>DISC_Backup</vt:lpstr>
      <vt:lpstr>Quoting Dr. Seuss</vt:lpstr>
      <vt:lpstr>Answers may differ.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more at discprofile.com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Quoting Dr. Seuss</dc:title>
  <dc:creator>Tomlinson, Nikolas</dc:creator>
  <cp:lastModifiedBy>Kristeen Bullwinkle</cp:lastModifiedBy>
  <cp:revision>19</cp:revision>
  <dcterms:created xsi:type="dcterms:W3CDTF">2020-09-30T15:11:03Z</dcterms:created>
  <dcterms:modified xsi:type="dcterms:W3CDTF">2023-01-10T19:40:56Z</dcterms:modified>
</cp:coreProperties>
</file>